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57" r:id="rId3"/>
    <p:sldId id="397" r:id="rId4"/>
    <p:sldId id="258" r:id="rId5"/>
    <p:sldId id="259" r:id="rId6"/>
    <p:sldId id="260" r:id="rId7"/>
    <p:sldId id="262" r:id="rId8"/>
    <p:sldId id="413" r:id="rId9"/>
    <p:sldId id="414" r:id="rId10"/>
    <p:sldId id="415" r:id="rId11"/>
    <p:sldId id="416" r:id="rId12"/>
    <p:sldId id="261" r:id="rId13"/>
    <p:sldId id="417" r:id="rId14"/>
    <p:sldId id="420" r:id="rId15"/>
    <p:sldId id="418" r:id="rId16"/>
    <p:sldId id="419" r:id="rId1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BDCE"/>
    <a:srgbClr val="5854A2"/>
    <a:srgbClr val="E1A309"/>
    <a:srgbClr val="946052"/>
    <a:srgbClr val="F1618A"/>
    <a:srgbClr val="174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44A689-C9AC-4F37-80C8-EF6AF82F392C}" v="178" dt="2023-03-09T16:00:50.6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7386" autoAdjust="0"/>
  </p:normalViewPr>
  <p:slideViewPr>
    <p:cSldViewPr snapToGrid="0">
      <p:cViewPr varScale="1">
        <p:scale>
          <a:sx n="155" d="100"/>
          <a:sy n="155" d="100"/>
        </p:scale>
        <p:origin x="462" y="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E1D26A-DAEC-44C8-80A7-AA957AD1BEDD}" type="doc">
      <dgm:prSet loTypeId="urn:microsoft.com/office/officeart/2005/8/layout/lProcess3" loCatId="process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871658FB-E948-47C9-95FE-E39764C79D55}">
      <dgm:prSet phldrT="[Testo]"/>
      <dgm:spPr/>
      <dgm:t>
        <a:bodyPr/>
        <a:lstStyle/>
        <a:p>
          <a:r>
            <a:rPr lang="it-IT" dirty="0"/>
            <a:t>MANUALE</a:t>
          </a:r>
        </a:p>
      </dgm:t>
    </dgm:pt>
    <dgm:pt modelId="{7C93D3F7-9834-4339-A3CD-101828E1C655}" type="parTrans" cxnId="{FE63111B-7ECF-4410-9C4C-942E548640BA}">
      <dgm:prSet/>
      <dgm:spPr/>
      <dgm:t>
        <a:bodyPr/>
        <a:lstStyle/>
        <a:p>
          <a:endParaRPr lang="it-IT"/>
        </a:p>
      </dgm:t>
    </dgm:pt>
    <dgm:pt modelId="{E8326310-3677-4DD3-81BB-F5AEB95607F7}" type="sibTrans" cxnId="{FE63111B-7ECF-4410-9C4C-942E548640BA}">
      <dgm:prSet/>
      <dgm:spPr/>
      <dgm:t>
        <a:bodyPr/>
        <a:lstStyle/>
        <a:p>
          <a:endParaRPr lang="it-IT"/>
        </a:p>
      </dgm:t>
    </dgm:pt>
    <dgm:pt modelId="{0624B73D-7196-4400-829E-4668620417AF}">
      <dgm:prSet phldrT="[Testo]"/>
      <dgm:spPr/>
      <dgm:t>
        <a:bodyPr/>
        <a:lstStyle/>
        <a:p>
          <a:r>
            <a:rPr lang="it-IT" dirty="0"/>
            <a:t>PAROLE</a:t>
          </a:r>
        </a:p>
      </dgm:t>
    </dgm:pt>
    <dgm:pt modelId="{872DDB8B-5C15-4622-B2E8-7962FA6B87E3}" type="parTrans" cxnId="{9F0F67FE-78D1-45CC-84A5-B3B0E5537155}">
      <dgm:prSet/>
      <dgm:spPr/>
      <dgm:t>
        <a:bodyPr/>
        <a:lstStyle/>
        <a:p>
          <a:endParaRPr lang="it-IT"/>
        </a:p>
      </dgm:t>
    </dgm:pt>
    <dgm:pt modelId="{69374594-3E9E-4C58-8534-80EB420A8534}" type="sibTrans" cxnId="{9F0F67FE-78D1-45CC-84A5-B3B0E5537155}">
      <dgm:prSet/>
      <dgm:spPr/>
      <dgm:t>
        <a:bodyPr/>
        <a:lstStyle/>
        <a:p>
          <a:endParaRPr lang="it-IT"/>
        </a:p>
      </dgm:t>
    </dgm:pt>
    <dgm:pt modelId="{AE9DB493-CAA7-4565-B278-266F848B2F3A}">
      <dgm:prSet phldrT="[Testo]"/>
      <dgm:spPr/>
      <dgm:t>
        <a:bodyPr/>
        <a:lstStyle/>
        <a:p>
          <a:r>
            <a:rPr lang="it-IT" dirty="0"/>
            <a:t>FRASI</a:t>
          </a:r>
        </a:p>
      </dgm:t>
    </dgm:pt>
    <dgm:pt modelId="{7ABFA98B-CB4A-495B-BF2A-14404FFA8B36}" type="parTrans" cxnId="{C19E2ACA-6282-4F71-AE49-775135CAA9C7}">
      <dgm:prSet/>
      <dgm:spPr/>
      <dgm:t>
        <a:bodyPr/>
        <a:lstStyle/>
        <a:p>
          <a:endParaRPr lang="it-IT"/>
        </a:p>
      </dgm:t>
    </dgm:pt>
    <dgm:pt modelId="{AFEFBFED-7627-4F1A-A84B-5D95923560A4}" type="sibTrans" cxnId="{C19E2ACA-6282-4F71-AE49-775135CAA9C7}">
      <dgm:prSet/>
      <dgm:spPr/>
      <dgm:t>
        <a:bodyPr/>
        <a:lstStyle/>
        <a:p>
          <a:endParaRPr lang="it-IT"/>
        </a:p>
      </dgm:t>
    </dgm:pt>
    <dgm:pt modelId="{7D5AEA9C-4DFA-4A5E-9315-740489485511}">
      <dgm:prSet phldrT="[Testo]"/>
      <dgm:spPr/>
      <dgm:t>
        <a:bodyPr/>
        <a:lstStyle/>
        <a:p>
          <a:r>
            <a:rPr lang="it-IT" dirty="0"/>
            <a:t>DNA</a:t>
          </a:r>
        </a:p>
      </dgm:t>
    </dgm:pt>
    <dgm:pt modelId="{EC79F8C7-8396-4FF1-8F6C-C26E0FC631A9}" type="parTrans" cxnId="{8676CFB7-B067-40DC-BDB9-71360F1587B8}">
      <dgm:prSet/>
      <dgm:spPr/>
      <dgm:t>
        <a:bodyPr/>
        <a:lstStyle/>
        <a:p>
          <a:endParaRPr lang="it-IT"/>
        </a:p>
      </dgm:t>
    </dgm:pt>
    <dgm:pt modelId="{72F28B98-B945-4C15-BA2D-BC80491CFBA3}" type="sibTrans" cxnId="{8676CFB7-B067-40DC-BDB9-71360F1587B8}">
      <dgm:prSet/>
      <dgm:spPr/>
      <dgm:t>
        <a:bodyPr/>
        <a:lstStyle/>
        <a:p>
          <a:endParaRPr lang="it-IT"/>
        </a:p>
      </dgm:t>
    </dgm:pt>
    <dgm:pt modelId="{1E90EB95-F029-461E-897D-D087E8954BBE}">
      <dgm:prSet phldrT="[Testo]"/>
      <dgm:spPr/>
      <dgm:t>
        <a:bodyPr/>
        <a:lstStyle/>
        <a:p>
          <a:r>
            <a:rPr lang="it-IT" dirty="0"/>
            <a:t>ESONI</a:t>
          </a:r>
        </a:p>
      </dgm:t>
    </dgm:pt>
    <dgm:pt modelId="{82E11BDF-77E0-4EBC-9322-8DDCCE40785A}" type="parTrans" cxnId="{C9270D4B-D6E3-4F13-B267-BBF095A9214E}">
      <dgm:prSet/>
      <dgm:spPr/>
      <dgm:t>
        <a:bodyPr/>
        <a:lstStyle/>
        <a:p>
          <a:endParaRPr lang="it-IT"/>
        </a:p>
      </dgm:t>
    </dgm:pt>
    <dgm:pt modelId="{DE58621C-30B7-4483-B53C-7F3C5D0960AD}" type="sibTrans" cxnId="{C9270D4B-D6E3-4F13-B267-BBF095A9214E}">
      <dgm:prSet/>
      <dgm:spPr/>
      <dgm:t>
        <a:bodyPr/>
        <a:lstStyle/>
        <a:p>
          <a:endParaRPr lang="it-IT"/>
        </a:p>
      </dgm:t>
    </dgm:pt>
    <dgm:pt modelId="{0DB347EF-FBB6-4B4D-908E-BCDF2D79E894}">
      <dgm:prSet phldrT="[Testo]"/>
      <dgm:spPr/>
      <dgm:t>
        <a:bodyPr/>
        <a:lstStyle/>
        <a:p>
          <a:r>
            <a:rPr lang="it-IT" dirty="0"/>
            <a:t>PARAGRAFI</a:t>
          </a:r>
        </a:p>
      </dgm:t>
    </dgm:pt>
    <dgm:pt modelId="{CC5B2E9A-3CA0-4735-AFFF-09D880857590}" type="parTrans" cxnId="{58492541-8910-461A-837D-69D2A7011883}">
      <dgm:prSet/>
      <dgm:spPr/>
      <dgm:t>
        <a:bodyPr/>
        <a:lstStyle/>
        <a:p>
          <a:endParaRPr lang="it-IT"/>
        </a:p>
      </dgm:t>
    </dgm:pt>
    <dgm:pt modelId="{7C494A96-AF05-4E6E-80EB-F5E8F7EC52AB}" type="sibTrans" cxnId="{58492541-8910-461A-837D-69D2A7011883}">
      <dgm:prSet/>
      <dgm:spPr/>
      <dgm:t>
        <a:bodyPr/>
        <a:lstStyle/>
        <a:p>
          <a:endParaRPr lang="it-IT"/>
        </a:p>
      </dgm:t>
    </dgm:pt>
    <dgm:pt modelId="{0A35482A-E827-493A-9764-A37613D689FE}">
      <dgm:prSet phldrT="[Testo]"/>
      <dgm:spPr/>
      <dgm:t>
        <a:bodyPr/>
        <a:lstStyle/>
        <a:p>
          <a:r>
            <a:rPr lang="it-IT" dirty="0"/>
            <a:t>CAPITOLI …</a:t>
          </a:r>
        </a:p>
      </dgm:t>
    </dgm:pt>
    <dgm:pt modelId="{EACACE35-AD07-46AA-B5DF-8EF987D1AFFC}" type="parTrans" cxnId="{A2AD5884-9FC7-4B17-A6E0-14FD6E88F6ED}">
      <dgm:prSet/>
      <dgm:spPr/>
      <dgm:t>
        <a:bodyPr/>
        <a:lstStyle/>
        <a:p>
          <a:endParaRPr lang="it-IT"/>
        </a:p>
      </dgm:t>
    </dgm:pt>
    <dgm:pt modelId="{3A5A54A0-0154-44BB-A5DC-24C4C2334AFC}" type="sibTrans" cxnId="{A2AD5884-9FC7-4B17-A6E0-14FD6E88F6ED}">
      <dgm:prSet/>
      <dgm:spPr/>
      <dgm:t>
        <a:bodyPr/>
        <a:lstStyle/>
        <a:p>
          <a:endParaRPr lang="it-IT"/>
        </a:p>
      </dgm:t>
    </dgm:pt>
    <dgm:pt modelId="{A57DE6E1-C3C7-40A9-80DC-67AC9733F6C7}">
      <dgm:prSet phldrT="[Testo]"/>
      <dgm:spPr/>
      <dgm:t>
        <a:bodyPr/>
        <a:lstStyle/>
        <a:p>
          <a:r>
            <a:rPr lang="it-IT" dirty="0"/>
            <a:t>DOMINI</a:t>
          </a:r>
        </a:p>
      </dgm:t>
    </dgm:pt>
    <dgm:pt modelId="{F2444BE9-47EF-4C6C-840A-1A38AE9A7160}" type="parTrans" cxnId="{86049AF5-1BE8-44EE-A6A2-FEDA24DBA5B6}">
      <dgm:prSet/>
      <dgm:spPr/>
      <dgm:t>
        <a:bodyPr/>
        <a:lstStyle/>
        <a:p>
          <a:endParaRPr lang="it-IT"/>
        </a:p>
      </dgm:t>
    </dgm:pt>
    <dgm:pt modelId="{870156A3-086B-449B-8ADA-BC74DC3446DB}" type="sibTrans" cxnId="{86049AF5-1BE8-44EE-A6A2-FEDA24DBA5B6}">
      <dgm:prSet/>
      <dgm:spPr/>
      <dgm:t>
        <a:bodyPr/>
        <a:lstStyle/>
        <a:p>
          <a:endParaRPr lang="it-IT"/>
        </a:p>
      </dgm:t>
    </dgm:pt>
    <dgm:pt modelId="{AB750B8F-B48A-487B-99A7-59A25874772A}">
      <dgm:prSet phldrT="[Testo]"/>
      <dgm:spPr/>
      <dgm:t>
        <a:bodyPr/>
        <a:lstStyle/>
        <a:p>
          <a:r>
            <a:rPr lang="it-IT" dirty="0"/>
            <a:t>GENI …</a:t>
          </a:r>
        </a:p>
      </dgm:t>
    </dgm:pt>
    <dgm:pt modelId="{1B91972E-EFB5-4B81-B857-995DF21BFE25}" type="parTrans" cxnId="{22DFE678-4939-4B04-BA4A-705E7455F13B}">
      <dgm:prSet/>
      <dgm:spPr/>
      <dgm:t>
        <a:bodyPr/>
        <a:lstStyle/>
        <a:p>
          <a:endParaRPr lang="it-IT"/>
        </a:p>
      </dgm:t>
    </dgm:pt>
    <dgm:pt modelId="{45B2B4AF-DDBD-4395-BF47-5C0880739F51}" type="sibTrans" cxnId="{22DFE678-4939-4B04-BA4A-705E7455F13B}">
      <dgm:prSet/>
      <dgm:spPr/>
      <dgm:t>
        <a:bodyPr/>
        <a:lstStyle/>
        <a:p>
          <a:endParaRPr lang="it-IT"/>
        </a:p>
      </dgm:t>
    </dgm:pt>
    <dgm:pt modelId="{7CE0527C-1DF6-4D20-B5D0-E8C8183829A8}">
      <dgm:prSet phldrT="[Testo]"/>
      <dgm:spPr/>
      <dgm:t>
        <a:bodyPr/>
        <a:lstStyle/>
        <a:p>
          <a:r>
            <a:rPr lang="it-IT" dirty="0"/>
            <a:t>ALFABETO</a:t>
          </a:r>
        </a:p>
      </dgm:t>
    </dgm:pt>
    <dgm:pt modelId="{7369CF0F-9F11-4E62-AABF-8173F08F4A86}" type="parTrans" cxnId="{93B9F793-74DB-450D-8D10-EEC5D04F1860}">
      <dgm:prSet/>
      <dgm:spPr/>
      <dgm:t>
        <a:bodyPr/>
        <a:lstStyle/>
        <a:p>
          <a:endParaRPr lang="it-IT"/>
        </a:p>
      </dgm:t>
    </dgm:pt>
    <dgm:pt modelId="{D8FF2F9E-4125-4C9B-B4A7-682211A8A52B}" type="sibTrans" cxnId="{93B9F793-74DB-450D-8D10-EEC5D04F1860}">
      <dgm:prSet/>
      <dgm:spPr/>
      <dgm:t>
        <a:bodyPr/>
        <a:lstStyle/>
        <a:p>
          <a:endParaRPr lang="it-IT"/>
        </a:p>
      </dgm:t>
    </dgm:pt>
    <dgm:pt modelId="{F633B041-BEDB-4491-A66E-964878B4C683}">
      <dgm:prSet phldrT="[Testo]"/>
      <dgm:spPr/>
      <dgm:t>
        <a:bodyPr/>
        <a:lstStyle/>
        <a:p>
          <a:r>
            <a:rPr lang="it-IT" dirty="0"/>
            <a:t>BASI AZOTATE</a:t>
          </a:r>
        </a:p>
      </dgm:t>
    </dgm:pt>
    <dgm:pt modelId="{95925A7A-B910-405E-B2B5-BD4A9A240EA0}" type="parTrans" cxnId="{CD696510-293F-43E2-8B42-FC6853003FCD}">
      <dgm:prSet/>
      <dgm:spPr/>
      <dgm:t>
        <a:bodyPr/>
        <a:lstStyle/>
        <a:p>
          <a:endParaRPr lang="it-IT"/>
        </a:p>
      </dgm:t>
    </dgm:pt>
    <dgm:pt modelId="{DB67BE55-001A-47ED-AEDE-82D857A0CA46}" type="sibTrans" cxnId="{CD696510-293F-43E2-8B42-FC6853003FCD}">
      <dgm:prSet/>
      <dgm:spPr/>
      <dgm:t>
        <a:bodyPr/>
        <a:lstStyle/>
        <a:p>
          <a:endParaRPr lang="it-IT"/>
        </a:p>
      </dgm:t>
    </dgm:pt>
    <dgm:pt modelId="{99B9D418-D4F1-495D-BB81-80AAE69076F4}">
      <dgm:prSet phldrT="[Testo]"/>
      <dgm:spPr/>
      <dgm:t>
        <a:bodyPr/>
        <a:lstStyle/>
        <a:p>
          <a:r>
            <a:rPr lang="it-IT" dirty="0"/>
            <a:t>AMINOACIDI</a:t>
          </a:r>
        </a:p>
      </dgm:t>
    </dgm:pt>
    <dgm:pt modelId="{5B155C91-93C9-4BEC-8B83-D997A3F2B853}" type="parTrans" cxnId="{211E532A-B42C-4B7E-9F8B-222EC76B308E}">
      <dgm:prSet/>
      <dgm:spPr/>
      <dgm:t>
        <a:bodyPr/>
        <a:lstStyle/>
        <a:p>
          <a:endParaRPr lang="it-IT"/>
        </a:p>
      </dgm:t>
    </dgm:pt>
    <dgm:pt modelId="{24FC3877-5785-4DEC-9E63-2273FA779195}" type="sibTrans" cxnId="{211E532A-B42C-4B7E-9F8B-222EC76B308E}">
      <dgm:prSet/>
      <dgm:spPr/>
      <dgm:t>
        <a:bodyPr/>
        <a:lstStyle/>
        <a:p>
          <a:endParaRPr lang="it-IT"/>
        </a:p>
      </dgm:t>
    </dgm:pt>
    <dgm:pt modelId="{B5ACDABF-51AD-4148-A57F-75D734B6D373}" type="pres">
      <dgm:prSet presAssocID="{91E1D26A-DAEC-44C8-80A7-AA957AD1BEDD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33BF3A07-B154-42C8-9032-73C1304E84AD}" type="pres">
      <dgm:prSet presAssocID="{871658FB-E948-47C9-95FE-E39764C79D55}" presName="horFlow" presStyleCnt="0"/>
      <dgm:spPr/>
    </dgm:pt>
    <dgm:pt modelId="{ADB168E2-1DBD-4CEA-B1F4-FC15A878CFAA}" type="pres">
      <dgm:prSet presAssocID="{871658FB-E948-47C9-95FE-E39764C79D55}" presName="bigChev" presStyleLbl="node1" presStyleIdx="0" presStyleCnt="2"/>
      <dgm:spPr/>
    </dgm:pt>
    <dgm:pt modelId="{90BBC48A-E142-45A6-B4C1-9F66F94AD94A}" type="pres">
      <dgm:prSet presAssocID="{7369CF0F-9F11-4E62-AABF-8173F08F4A86}" presName="parTrans" presStyleCnt="0"/>
      <dgm:spPr/>
    </dgm:pt>
    <dgm:pt modelId="{6BCCF7FC-6C2B-487F-8B25-12585F28DB7C}" type="pres">
      <dgm:prSet presAssocID="{7CE0527C-1DF6-4D20-B5D0-E8C8183829A8}" presName="node" presStyleLbl="alignAccFollowNode1" presStyleIdx="0" presStyleCnt="10">
        <dgm:presLayoutVars>
          <dgm:bulletEnabled val="1"/>
        </dgm:presLayoutVars>
      </dgm:prSet>
      <dgm:spPr/>
    </dgm:pt>
    <dgm:pt modelId="{18D7446E-D3B9-4666-881B-E7271F5532BE}" type="pres">
      <dgm:prSet presAssocID="{D8FF2F9E-4125-4C9B-B4A7-682211A8A52B}" presName="sibTrans" presStyleCnt="0"/>
      <dgm:spPr/>
    </dgm:pt>
    <dgm:pt modelId="{4FF6AAE0-5D91-489B-9AC4-B1F736D2D3A5}" type="pres">
      <dgm:prSet presAssocID="{0624B73D-7196-4400-829E-4668620417AF}" presName="node" presStyleLbl="alignAccFollowNode1" presStyleIdx="1" presStyleCnt="10">
        <dgm:presLayoutVars>
          <dgm:bulletEnabled val="1"/>
        </dgm:presLayoutVars>
      </dgm:prSet>
      <dgm:spPr/>
    </dgm:pt>
    <dgm:pt modelId="{D1BD98D2-5EC1-4477-A351-37B7EC548790}" type="pres">
      <dgm:prSet presAssocID="{69374594-3E9E-4C58-8534-80EB420A8534}" presName="sibTrans" presStyleCnt="0"/>
      <dgm:spPr/>
    </dgm:pt>
    <dgm:pt modelId="{E4C21F44-C364-4F40-AF1F-9F0195F6F0FB}" type="pres">
      <dgm:prSet presAssocID="{AE9DB493-CAA7-4565-B278-266F848B2F3A}" presName="node" presStyleLbl="alignAccFollowNode1" presStyleIdx="2" presStyleCnt="10">
        <dgm:presLayoutVars>
          <dgm:bulletEnabled val="1"/>
        </dgm:presLayoutVars>
      </dgm:prSet>
      <dgm:spPr/>
    </dgm:pt>
    <dgm:pt modelId="{904EC170-4E7E-4A98-9ABF-8F944FE2F78C}" type="pres">
      <dgm:prSet presAssocID="{AFEFBFED-7627-4F1A-A84B-5D95923560A4}" presName="sibTrans" presStyleCnt="0"/>
      <dgm:spPr/>
    </dgm:pt>
    <dgm:pt modelId="{3D91B094-92A8-4F85-B33C-9DF8471C8DE9}" type="pres">
      <dgm:prSet presAssocID="{0DB347EF-FBB6-4B4D-908E-BCDF2D79E894}" presName="node" presStyleLbl="alignAccFollowNode1" presStyleIdx="3" presStyleCnt="10">
        <dgm:presLayoutVars>
          <dgm:bulletEnabled val="1"/>
        </dgm:presLayoutVars>
      </dgm:prSet>
      <dgm:spPr/>
    </dgm:pt>
    <dgm:pt modelId="{7D12621F-F51B-40F9-89D2-FB16654316DF}" type="pres">
      <dgm:prSet presAssocID="{7C494A96-AF05-4E6E-80EB-F5E8F7EC52AB}" presName="sibTrans" presStyleCnt="0"/>
      <dgm:spPr/>
    </dgm:pt>
    <dgm:pt modelId="{FB45321D-B7EC-4355-96B5-71AD0C2C7F6A}" type="pres">
      <dgm:prSet presAssocID="{0A35482A-E827-493A-9764-A37613D689FE}" presName="node" presStyleLbl="alignAccFollowNode1" presStyleIdx="4" presStyleCnt="10">
        <dgm:presLayoutVars>
          <dgm:bulletEnabled val="1"/>
        </dgm:presLayoutVars>
      </dgm:prSet>
      <dgm:spPr/>
    </dgm:pt>
    <dgm:pt modelId="{FB02BAEB-6830-40A0-9E04-ACF6245E1306}" type="pres">
      <dgm:prSet presAssocID="{871658FB-E948-47C9-95FE-E39764C79D55}" presName="vSp" presStyleCnt="0"/>
      <dgm:spPr/>
    </dgm:pt>
    <dgm:pt modelId="{7D421FEA-321A-4774-9F76-D6432D5DFE3C}" type="pres">
      <dgm:prSet presAssocID="{7D5AEA9C-4DFA-4A5E-9315-740489485511}" presName="horFlow" presStyleCnt="0"/>
      <dgm:spPr/>
    </dgm:pt>
    <dgm:pt modelId="{D949E2A3-8F87-45E0-BD86-B03874BA0DBB}" type="pres">
      <dgm:prSet presAssocID="{7D5AEA9C-4DFA-4A5E-9315-740489485511}" presName="bigChev" presStyleLbl="node1" presStyleIdx="1" presStyleCnt="2"/>
      <dgm:spPr/>
    </dgm:pt>
    <dgm:pt modelId="{9EACFBF2-397C-47BB-BA5B-BE6B9238272B}" type="pres">
      <dgm:prSet presAssocID="{95925A7A-B910-405E-B2B5-BD4A9A240EA0}" presName="parTrans" presStyleCnt="0"/>
      <dgm:spPr/>
    </dgm:pt>
    <dgm:pt modelId="{D79C56D0-1D7A-49FF-B795-7AFC8A5743C8}" type="pres">
      <dgm:prSet presAssocID="{F633B041-BEDB-4491-A66E-964878B4C683}" presName="node" presStyleLbl="alignAccFollowNode1" presStyleIdx="5" presStyleCnt="10">
        <dgm:presLayoutVars>
          <dgm:bulletEnabled val="1"/>
        </dgm:presLayoutVars>
      </dgm:prSet>
      <dgm:spPr/>
    </dgm:pt>
    <dgm:pt modelId="{A08FD477-4DF8-43E3-A3E5-7394C9C5EA75}" type="pres">
      <dgm:prSet presAssocID="{DB67BE55-001A-47ED-AEDE-82D857A0CA46}" presName="sibTrans" presStyleCnt="0"/>
      <dgm:spPr/>
    </dgm:pt>
    <dgm:pt modelId="{0292F46F-9B4F-4F74-82D3-C18A5794C4EC}" type="pres">
      <dgm:prSet presAssocID="{99B9D418-D4F1-495D-BB81-80AAE69076F4}" presName="node" presStyleLbl="alignAccFollowNode1" presStyleIdx="6" presStyleCnt="10">
        <dgm:presLayoutVars>
          <dgm:bulletEnabled val="1"/>
        </dgm:presLayoutVars>
      </dgm:prSet>
      <dgm:spPr/>
    </dgm:pt>
    <dgm:pt modelId="{DCF31039-330A-4BCB-B249-175E214E3652}" type="pres">
      <dgm:prSet presAssocID="{24FC3877-5785-4DEC-9E63-2273FA779195}" presName="sibTrans" presStyleCnt="0"/>
      <dgm:spPr/>
    </dgm:pt>
    <dgm:pt modelId="{31FE2E6A-107A-4886-A2AA-603E9210CD06}" type="pres">
      <dgm:prSet presAssocID="{1E90EB95-F029-461E-897D-D087E8954BBE}" presName="node" presStyleLbl="alignAccFollowNode1" presStyleIdx="7" presStyleCnt="10">
        <dgm:presLayoutVars>
          <dgm:bulletEnabled val="1"/>
        </dgm:presLayoutVars>
      </dgm:prSet>
      <dgm:spPr/>
    </dgm:pt>
    <dgm:pt modelId="{A8235676-2970-4594-BD2E-4C8968813A69}" type="pres">
      <dgm:prSet presAssocID="{DE58621C-30B7-4483-B53C-7F3C5D0960AD}" presName="sibTrans" presStyleCnt="0"/>
      <dgm:spPr/>
    </dgm:pt>
    <dgm:pt modelId="{AC7C504D-ACC5-4ED0-A479-E6EFB171E421}" type="pres">
      <dgm:prSet presAssocID="{A57DE6E1-C3C7-40A9-80DC-67AC9733F6C7}" presName="node" presStyleLbl="alignAccFollowNode1" presStyleIdx="8" presStyleCnt="10">
        <dgm:presLayoutVars>
          <dgm:bulletEnabled val="1"/>
        </dgm:presLayoutVars>
      </dgm:prSet>
      <dgm:spPr/>
    </dgm:pt>
    <dgm:pt modelId="{44EE423A-51F4-456F-A9A8-93BFEB4B3A9D}" type="pres">
      <dgm:prSet presAssocID="{870156A3-086B-449B-8ADA-BC74DC3446DB}" presName="sibTrans" presStyleCnt="0"/>
      <dgm:spPr/>
    </dgm:pt>
    <dgm:pt modelId="{D5955277-C15E-49B6-AA77-43DBB01DBED0}" type="pres">
      <dgm:prSet presAssocID="{AB750B8F-B48A-487B-99A7-59A25874772A}" presName="node" presStyleLbl="alignAccFollowNode1" presStyleIdx="9" presStyleCnt="10">
        <dgm:presLayoutVars>
          <dgm:bulletEnabled val="1"/>
        </dgm:presLayoutVars>
      </dgm:prSet>
      <dgm:spPr/>
    </dgm:pt>
  </dgm:ptLst>
  <dgm:cxnLst>
    <dgm:cxn modelId="{CD696510-293F-43E2-8B42-FC6853003FCD}" srcId="{7D5AEA9C-4DFA-4A5E-9315-740489485511}" destId="{F633B041-BEDB-4491-A66E-964878B4C683}" srcOrd="0" destOrd="0" parTransId="{95925A7A-B910-405E-B2B5-BD4A9A240EA0}" sibTransId="{DB67BE55-001A-47ED-AEDE-82D857A0CA46}"/>
    <dgm:cxn modelId="{907E1719-B2B9-4647-A9D9-B2ABA0A8BA88}" type="presOf" srcId="{871658FB-E948-47C9-95FE-E39764C79D55}" destId="{ADB168E2-1DBD-4CEA-B1F4-FC15A878CFAA}" srcOrd="0" destOrd="0" presId="urn:microsoft.com/office/officeart/2005/8/layout/lProcess3"/>
    <dgm:cxn modelId="{FE63111B-7ECF-4410-9C4C-942E548640BA}" srcId="{91E1D26A-DAEC-44C8-80A7-AA957AD1BEDD}" destId="{871658FB-E948-47C9-95FE-E39764C79D55}" srcOrd="0" destOrd="0" parTransId="{7C93D3F7-9834-4339-A3CD-101828E1C655}" sibTransId="{E8326310-3677-4DD3-81BB-F5AEB95607F7}"/>
    <dgm:cxn modelId="{DD2BAA28-30E7-4BDD-86AC-9E486E770797}" type="presOf" srcId="{0DB347EF-FBB6-4B4D-908E-BCDF2D79E894}" destId="{3D91B094-92A8-4F85-B33C-9DF8471C8DE9}" srcOrd="0" destOrd="0" presId="urn:microsoft.com/office/officeart/2005/8/layout/lProcess3"/>
    <dgm:cxn modelId="{211E532A-B42C-4B7E-9F8B-222EC76B308E}" srcId="{7D5AEA9C-4DFA-4A5E-9315-740489485511}" destId="{99B9D418-D4F1-495D-BB81-80AAE69076F4}" srcOrd="1" destOrd="0" parTransId="{5B155C91-93C9-4BEC-8B83-D997A3F2B853}" sibTransId="{24FC3877-5785-4DEC-9E63-2273FA779195}"/>
    <dgm:cxn modelId="{DBC83439-9B80-4648-B6B4-BBF52685B013}" type="presOf" srcId="{F633B041-BEDB-4491-A66E-964878B4C683}" destId="{D79C56D0-1D7A-49FF-B795-7AFC8A5743C8}" srcOrd="0" destOrd="0" presId="urn:microsoft.com/office/officeart/2005/8/layout/lProcess3"/>
    <dgm:cxn modelId="{9DBB783E-1536-48A0-91E2-14A7C964DE04}" type="presOf" srcId="{99B9D418-D4F1-495D-BB81-80AAE69076F4}" destId="{0292F46F-9B4F-4F74-82D3-C18A5794C4EC}" srcOrd="0" destOrd="0" presId="urn:microsoft.com/office/officeart/2005/8/layout/lProcess3"/>
    <dgm:cxn modelId="{58492541-8910-461A-837D-69D2A7011883}" srcId="{871658FB-E948-47C9-95FE-E39764C79D55}" destId="{0DB347EF-FBB6-4B4D-908E-BCDF2D79E894}" srcOrd="3" destOrd="0" parTransId="{CC5B2E9A-3CA0-4735-AFFF-09D880857590}" sibTransId="{7C494A96-AF05-4E6E-80EB-F5E8F7EC52AB}"/>
    <dgm:cxn modelId="{34EE2568-0C7C-4404-8CEF-DC0ED16BAE8A}" type="presOf" srcId="{91E1D26A-DAEC-44C8-80A7-AA957AD1BEDD}" destId="{B5ACDABF-51AD-4148-A57F-75D734B6D373}" srcOrd="0" destOrd="0" presId="urn:microsoft.com/office/officeart/2005/8/layout/lProcess3"/>
    <dgm:cxn modelId="{C9270D4B-D6E3-4F13-B267-BBF095A9214E}" srcId="{7D5AEA9C-4DFA-4A5E-9315-740489485511}" destId="{1E90EB95-F029-461E-897D-D087E8954BBE}" srcOrd="2" destOrd="0" parTransId="{82E11BDF-77E0-4EBC-9322-8DDCCE40785A}" sibTransId="{DE58621C-30B7-4483-B53C-7F3C5D0960AD}"/>
    <dgm:cxn modelId="{2D22E44F-1C99-4D96-BE41-A54B0C41A278}" type="presOf" srcId="{1E90EB95-F029-461E-897D-D087E8954BBE}" destId="{31FE2E6A-107A-4886-A2AA-603E9210CD06}" srcOrd="0" destOrd="0" presId="urn:microsoft.com/office/officeart/2005/8/layout/lProcess3"/>
    <dgm:cxn modelId="{007FFA71-CD0D-476C-BA94-5BAEE0294D56}" type="presOf" srcId="{0A35482A-E827-493A-9764-A37613D689FE}" destId="{FB45321D-B7EC-4355-96B5-71AD0C2C7F6A}" srcOrd="0" destOrd="0" presId="urn:microsoft.com/office/officeart/2005/8/layout/lProcess3"/>
    <dgm:cxn modelId="{22DFE678-4939-4B04-BA4A-705E7455F13B}" srcId="{7D5AEA9C-4DFA-4A5E-9315-740489485511}" destId="{AB750B8F-B48A-487B-99A7-59A25874772A}" srcOrd="4" destOrd="0" parTransId="{1B91972E-EFB5-4B81-B857-995DF21BFE25}" sibTransId="{45B2B4AF-DDBD-4395-BF47-5C0880739F51}"/>
    <dgm:cxn modelId="{BD826A7B-FDAA-4CBA-A4CD-8D79A3D0CA05}" type="presOf" srcId="{7D5AEA9C-4DFA-4A5E-9315-740489485511}" destId="{D949E2A3-8F87-45E0-BD86-B03874BA0DBB}" srcOrd="0" destOrd="0" presId="urn:microsoft.com/office/officeart/2005/8/layout/lProcess3"/>
    <dgm:cxn modelId="{57C3FE7F-5999-470F-99D6-29BDBAFFA08C}" type="presOf" srcId="{A57DE6E1-C3C7-40A9-80DC-67AC9733F6C7}" destId="{AC7C504D-ACC5-4ED0-A479-E6EFB171E421}" srcOrd="0" destOrd="0" presId="urn:microsoft.com/office/officeart/2005/8/layout/lProcess3"/>
    <dgm:cxn modelId="{A2AD5884-9FC7-4B17-A6E0-14FD6E88F6ED}" srcId="{871658FB-E948-47C9-95FE-E39764C79D55}" destId="{0A35482A-E827-493A-9764-A37613D689FE}" srcOrd="4" destOrd="0" parTransId="{EACACE35-AD07-46AA-B5DF-8EF987D1AFFC}" sibTransId="{3A5A54A0-0154-44BB-A5DC-24C4C2334AFC}"/>
    <dgm:cxn modelId="{3540B88F-954F-48D3-A6E4-7446AC9F38F3}" type="presOf" srcId="{0624B73D-7196-4400-829E-4668620417AF}" destId="{4FF6AAE0-5D91-489B-9AC4-B1F736D2D3A5}" srcOrd="0" destOrd="0" presId="urn:microsoft.com/office/officeart/2005/8/layout/lProcess3"/>
    <dgm:cxn modelId="{93B9F793-74DB-450D-8D10-EEC5D04F1860}" srcId="{871658FB-E948-47C9-95FE-E39764C79D55}" destId="{7CE0527C-1DF6-4D20-B5D0-E8C8183829A8}" srcOrd="0" destOrd="0" parTransId="{7369CF0F-9F11-4E62-AABF-8173F08F4A86}" sibTransId="{D8FF2F9E-4125-4C9B-B4A7-682211A8A52B}"/>
    <dgm:cxn modelId="{B944A098-61C3-4E63-80BA-3600E4A0D105}" type="presOf" srcId="{7CE0527C-1DF6-4D20-B5D0-E8C8183829A8}" destId="{6BCCF7FC-6C2B-487F-8B25-12585F28DB7C}" srcOrd="0" destOrd="0" presId="urn:microsoft.com/office/officeart/2005/8/layout/lProcess3"/>
    <dgm:cxn modelId="{8676CFB7-B067-40DC-BDB9-71360F1587B8}" srcId="{91E1D26A-DAEC-44C8-80A7-AA957AD1BEDD}" destId="{7D5AEA9C-4DFA-4A5E-9315-740489485511}" srcOrd="1" destOrd="0" parTransId="{EC79F8C7-8396-4FF1-8F6C-C26E0FC631A9}" sibTransId="{72F28B98-B945-4C15-BA2D-BC80491CFBA3}"/>
    <dgm:cxn modelId="{581DA3B9-7173-4526-9BF2-081F72E41E4C}" type="presOf" srcId="{AE9DB493-CAA7-4565-B278-266F848B2F3A}" destId="{E4C21F44-C364-4F40-AF1F-9F0195F6F0FB}" srcOrd="0" destOrd="0" presId="urn:microsoft.com/office/officeart/2005/8/layout/lProcess3"/>
    <dgm:cxn modelId="{C19E2ACA-6282-4F71-AE49-775135CAA9C7}" srcId="{871658FB-E948-47C9-95FE-E39764C79D55}" destId="{AE9DB493-CAA7-4565-B278-266F848B2F3A}" srcOrd="2" destOrd="0" parTransId="{7ABFA98B-CB4A-495B-BF2A-14404FFA8B36}" sibTransId="{AFEFBFED-7627-4F1A-A84B-5D95923560A4}"/>
    <dgm:cxn modelId="{D83727DE-1E8A-4DDE-BC7D-1E67FC3FEC7E}" type="presOf" srcId="{AB750B8F-B48A-487B-99A7-59A25874772A}" destId="{D5955277-C15E-49B6-AA77-43DBB01DBED0}" srcOrd="0" destOrd="0" presId="urn:microsoft.com/office/officeart/2005/8/layout/lProcess3"/>
    <dgm:cxn modelId="{86049AF5-1BE8-44EE-A6A2-FEDA24DBA5B6}" srcId="{7D5AEA9C-4DFA-4A5E-9315-740489485511}" destId="{A57DE6E1-C3C7-40A9-80DC-67AC9733F6C7}" srcOrd="3" destOrd="0" parTransId="{F2444BE9-47EF-4C6C-840A-1A38AE9A7160}" sibTransId="{870156A3-086B-449B-8ADA-BC74DC3446DB}"/>
    <dgm:cxn modelId="{9F0F67FE-78D1-45CC-84A5-B3B0E5537155}" srcId="{871658FB-E948-47C9-95FE-E39764C79D55}" destId="{0624B73D-7196-4400-829E-4668620417AF}" srcOrd="1" destOrd="0" parTransId="{872DDB8B-5C15-4622-B2E8-7962FA6B87E3}" sibTransId="{69374594-3E9E-4C58-8534-80EB420A8534}"/>
    <dgm:cxn modelId="{5DC085D5-62C5-46A1-8D4F-E266C7063369}" type="presParOf" srcId="{B5ACDABF-51AD-4148-A57F-75D734B6D373}" destId="{33BF3A07-B154-42C8-9032-73C1304E84AD}" srcOrd="0" destOrd="0" presId="urn:microsoft.com/office/officeart/2005/8/layout/lProcess3"/>
    <dgm:cxn modelId="{B9C571E2-C0E0-4103-A824-8386FD5E8D66}" type="presParOf" srcId="{33BF3A07-B154-42C8-9032-73C1304E84AD}" destId="{ADB168E2-1DBD-4CEA-B1F4-FC15A878CFAA}" srcOrd="0" destOrd="0" presId="urn:microsoft.com/office/officeart/2005/8/layout/lProcess3"/>
    <dgm:cxn modelId="{D9C5BBB8-FD99-4C26-9295-2BDC81F3F627}" type="presParOf" srcId="{33BF3A07-B154-42C8-9032-73C1304E84AD}" destId="{90BBC48A-E142-45A6-B4C1-9F66F94AD94A}" srcOrd="1" destOrd="0" presId="urn:microsoft.com/office/officeart/2005/8/layout/lProcess3"/>
    <dgm:cxn modelId="{A68A1598-9E3A-4391-B078-409E1C67248E}" type="presParOf" srcId="{33BF3A07-B154-42C8-9032-73C1304E84AD}" destId="{6BCCF7FC-6C2B-487F-8B25-12585F28DB7C}" srcOrd="2" destOrd="0" presId="urn:microsoft.com/office/officeart/2005/8/layout/lProcess3"/>
    <dgm:cxn modelId="{1040FED2-2CE7-49DC-812C-2588E55F4FDE}" type="presParOf" srcId="{33BF3A07-B154-42C8-9032-73C1304E84AD}" destId="{18D7446E-D3B9-4666-881B-E7271F5532BE}" srcOrd="3" destOrd="0" presId="urn:microsoft.com/office/officeart/2005/8/layout/lProcess3"/>
    <dgm:cxn modelId="{832D5D0D-1F9B-40D9-99A0-101D1228B7CF}" type="presParOf" srcId="{33BF3A07-B154-42C8-9032-73C1304E84AD}" destId="{4FF6AAE0-5D91-489B-9AC4-B1F736D2D3A5}" srcOrd="4" destOrd="0" presId="urn:microsoft.com/office/officeart/2005/8/layout/lProcess3"/>
    <dgm:cxn modelId="{09FFF564-6C74-4192-886E-869739B1B4E7}" type="presParOf" srcId="{33BF3A07-B154-42C8-9032-73C1304E84AD}" destId="{D1BD98D2-5EC1-4477-A351-37B7EC548790}" srcOrd="5" destOrd="0" presId="urn:microsoft.com/office/officeart/2005/8/layout/lProcess3"/>
    <dgm:cxn modelId="{50ACE2BB-CBDD-469B-B2AB-9DB83AB7B12C}" type="presParOf" srcId="{33BF3A07-B154-42C8-9032-73C1304E84AD}" destId="{E4C21F44-C364-4F40-AF1F-9F0195F6F0FB}" srcOrd="6" destOrd="0" presId="urn:microsoft.com/office/officeart/2005/8/layout/lProcess3"/>
    <dgm:cxn modelId="{7947A0AF-33F5-43B7-BF03-B8FE0B7CD0C1}" type="presParOf" srcId="{33BF3A07-B154-42C8-9032-73C1304E84AD}" destId="{904EC170-4E7E-4A98-9ABF-8F944FE2F78C}" srcOrd="7" destOrd="0" presId="urn:microsoft.com/office/officeart/2005/8/layout/lProcess3"/>
    <dgm:cxn modelId="{9EBAA0AC-8EBF-4678-877D-BBF10FF2F515}" type="presParOf" srcId="{33BF3A07-B154-42C8-9032-73C1304E84AD}" destId="{3D91B094-92A8-4F85-B33C-9DF8471C8DE9}" srcOrd="8" destOrd="0" presId="urn:microsoft.com/office/officeart/2005/8/layout/lProcess3"/>
    <dgm:cxn modelId="{52F8B5B6-038E-4E7B-A4C8-2C4D9270CF8E}" type="presParOf" srcId="{33BF3A07-B154-42C8-9032-73C1304E84AD}" destId="{7D12621F-F51B-40F9-89D2-FB16654316DF}" srcOrd="9" destOrd="0" presId="urn:microsoft.com/office/officeart/2005/8/layout/lProcess3"/>
    <dgm:cxn modelId="{82275BBB-3CAC-4C7E-BBB8-26BE48B8702A}" type="presParOf" srcId="{33BF3A07-B154-42C8-9032-73C1304E84AD}" destId="{FB45321D-B7EC-4355-96B5-71AD0C2C7F6A}" srcOrd="10" destOrd="0" presId="urn:microsoft.com/office/officeart/2005/8/layout/lProcess3"/>
    <dgm:cxn modelId="{6E3005D7-D768-4141-B781-BB9255AD9AAD}" type="presParOf" srcId="{B5ACDABF-51AD-4148-A57F-75D734B6D373}" destId="{FB02BAEB-6830-40A0-9E04-ACF6245E1306}" srcOrd="1" destOrd="0" presId="urn:microsoft.com/office/officeart/2005/8/layout/lProcess3"/>
    <dgm:cxn modelId="{C0EEB660-DA8A-49CF-9A23-C3B38F68F54A}" type="presParOf" srcId="{B5ACDABF-51AD-4148-A57F-75D734B6D373}" destId="{7D421FEA-321A-4774-9F76-D6432D5DFE3C}" srcOrd="2" destOrd="0" presId="urn:microsoft.com/office/officeart/2005/8/layout/lProcess3"/>
    <dgm:cxn modelId="{248C1D90-034A-42DB-A279-CEBE4F983BFB}" type="presParOf" srcId="{7D421FEA-321A-4774-9F76-D6432D5DFE3C}" destId="{D949E2A3-8F87-45E0-BD86-B03874BA0DBB}" srcOrd="0" destOrd="0" presId="urn:microsoft.com/office/officeart/2005/8/layout/lProcess3"/>
    <dgm:cxn modelId="{4F146E2F-38CB-4F42-B481-D45D290531EA}" type="presParOf" srcId="{7D421FEA-321A-4774-9F76-D6432D5DFE3C}" destId="{9EACFBF2-397C-47BB-BA5B-BE6B9238272B}" srcOrd="1" destOrd="0" presId="urn:microsoft.com/office/officeart/2005/8/layout/lProcess3"/>
    <dgm:cxn modelId="{E890044A-404C-4964-844A-E05FFE17E55B}" type="presParOf" srcId="{7D421FEA-321A-4774-9F76-D6432D5DFE3C}" destId="{D79C56D0-1D7A-49FF-B795-7AFC8A5743C8}" srcOrd="2" destOrd="0" presId="urn:microsoft.com/office/officeart/2005/8/layout/lProcess3"/>
    <dgm:cxn modelId="{87DEB691-4063-4F13-8D9A-80319780A5EF}" type="presParOf" srcId="{7D421FEA-321A-4774-9F76-D6432D5DFE3C}" destId="{A08FD477-4DF8-43E3-A3E5-7394C9C5EA75}" srcOrd="3" destOrd="0" presId="urn:microsoft.com/office/officeart/2005/8/layout/lProcess3"/>
    <dgm:cxn modelId="{1B0F40EC-3267-4C9B-A80B-E351681C0BC7}" type="presParOf" srcId="{7D421FEA-321A-4774-9F76-D6432D5DFE3C}" destId="{0292F46F-9B4F-4F74-82D3-C18A5794C4EC}" srcOrd="4" destOrd="0" presId="urn:microsoft.com/office/officeart/2005/8/layout/lProcess3"/>
    <dgm:cxn modelId="{1C70C9A0-014D-4DBC-AD5A-02EF6B04D25A}" type="presParOf" srcId="{7D421FEA-321A-4774-9F76-D6432D5DFE3C}" destId="{DCF31039-330A-4BCB-B249-175E214E3652}" srcOrd="5" destOrd="0" presId="urn:microsoft.com/office/officeart/2005/8/layout/lProcess3"/>
    <dgm:cxn modelId="{9FD0CD5A-DCB6-4964-B860-4B342D564750}" type="presParOf" srcId="{7D421FEA-321A-4774-9F76-D6432D5DFE3C}" destId="{31FE2E6A-107A-4886-A2AA-603E9210CD06}" srcOrd="6" destOrd="0" presId="urn:microsoft.com/office/officeart/2005/8/layout/lProcess3"/>
    <dgm:cxn modelId="{6B375513-9BF8-45C2-BE98-76B9B2F7BCA4}" type="presParOf" srcId="{7D421FEA-321A-4774-9F76-D6432D5DFE3C}" destId="{A8235676-2970-4594-BD2E-4C8968813A69}" srcOrd="7" destOrd="0" presId="urn:microsoft.com/office/officeart/2005/8/layout/lProcess3"/>
    <dgm:cxn modelId="{857F7DB1-C1EF-40EC-BC2B-DD35D945780E}" type="presParOf" srcId="{7D421FEA-321A-4774-9F76-D6432D5DFE3C}" destId="{AC7C504D-ACC5-4ED0-A479-E6EFB171E421}" srcOrd="8" destOrd="0" presId="urn:microsoft.com/office/officeart/2005/8/layout/lProcess3"/>
    <dgm:cxn modelId="{8497C276-1F58-46D9-B240-28E4ECD6EB63}" type="presParOf" srcId="{7D421FEA-321A-4774-9F76-D6432D5DFE3C}" destId="{44EE423A-51F4-456F-A9A8-93BFEB4B3A9D}" srcOrd="9" destOrd="0" presId="urn:microsoft.com/office/officeart/2005/8/layout/lProcess3"/>
    <dgm:cxn modelId="{4BDAEE19-CDCD-4C14-9441-C07633A70E1A}" type="presParOf" srcId="{7D421FEA-321A-4774-9F76-D6432D5DFE3C}" destId="{D5955277-C15E-49B6-AA77-43DBB01DBED0}" srcOrd="1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B168E2-1DBD-4CEA-B1F4-FC15A878CFAA}">
      <dsp:nvSpPr>
        <dsp:cNvPr id="0" name=""/>
        <dsp:cNvSpPr/>
      </dsp:nvSpPr>
      <dsp:spPr>
        <a:xfrm>
          <a:off x="510" y="595091"/>
          <a:ext cx="1048373" cy="419349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/>
            <a:t>MANUALE</a:t>
          </a:r>
        </a:p>
      </dsp:txBody>
      <dsp:txXfrm>
        <a:off x="210185" y="595091"/>
        <a:ext cx="629024" cy="419349"/>
      </dsp:txXfrm>
    </dsp:sp>
    <dsp:sp modelId="{6BCCF7FC-6C2B-487F-8B25-12585F28DB7C}">
      <dsp:nvSpPr>
        <dsp:cNvPr id="0" name=""/>
        <dsp:cNvSpPr/>
      </dsp:nvSpPr>
      <dsp:spPr>
        <a:xfrm>
          <a:off x="912595" y="630736"/>
          <a:ext cx="870150" cy="348060"/>
        </a:xfrm>
        <a:prstGeom prst="chevron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4445" rIns="0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700" kern="1200" dirty="0"/>
            <a:t>ALFABETO</a:t>
          </a:r>
        </a:p>
      </dsp:txBody>
      <dsp:txXfrm>
        <a:off x="1086625" y="630736"/>
        <a:ext cx="522090" cy="348060"/>
      </dsp:txXfrm>
    </dsp:sp>
    <dsp:sp modelId="{4FF6AAE0-5D91-489B-9AC4-B1F736D2D3A5}">
      <dsp:nvSpPr>
        <dsp:cNvPr id="0" name=""/>
        <dsp:cNvSpPr/>
      </dsp:nvSpPr>
      <dsp:spPr>
        <a:xfrm>
          <a:off x="1660924" y="630736"/>
          <a:ext cx="870150" cy="348060"/>
        </a:xfrm>
        <a:prstGeom prst="chevron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4445" rIns="0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700" kern="1200" dirty="0"/>
            <a:t>PAROLE</a:t>
          </a:r>
        </a:p>
      </dsp:txBody>
      <dsp:txXfrm>
        <a:off x="1834954" y="630736"/>
        <a:ext cx="522090" cy="348060"/>
      </dsp:txXfrm>
    </dsp:sp>
    <dsp:sp modelId="{E4C21F44-C364-4F40-AF1F-9F0195F6F0FB}">
      <dsp:nvSpPr>
        <dsp:cNvPr id="0" name=""/>
        <dsp:cNvSpPr/>
      </dsp:nvSpPr>
      <dsp:spPr>
        <a:xfrm>
          <a:off x="2409253" y="630736"/>
          <a:ext cx="870150" cy="348060"/>
        </a:xfrm>
        <a:prstGeom prst="chevron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4445" rIns="0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700" kern="1200" dirty="0"/>
            <a:t>FRASI</a:t>
          </a:r>
        </a:p>
      </dsp:txBody>
      <dsp:txXfrm>
        <a:off x="2583283" y="630736"/>
        <a:ext cx="522090" cy="348060"/>
      </dsp:txXfrm>
    </dsp:sp>
    <dsp:sp modelId="{3D91B094-92A8-4F85-B33C-9DF8471C8DE9}">
      <dsp:nvSpPr>
        <dsp:cNvPr id="0" name=""/>
        <dsp:cNvSpPr/>
      </dsp:nvSpPr>
      <dsp:spPr>
        <a:xfrm>
          <a:off x="3157583" y="630736"/>
          <a:ext cx="870150" cy="348060"/>
        </a:xfrm>
        <a:prstGeom prst="chevron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4445" rIns="0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700" kern="1200" dirty="0"/>
            <a:t>PARAGRAFI</a:t>
          </a:r>
        </a:p>
      </dsp:txBody>
      <dsp:txXfrm>
        <a:off x="3331613" y="630736"/>
        <a:ext cx="522090" cy="348060"/>
      </dsp:txXfrm>
    </dsp:sp>
    <dsp:sp modelId="{FB45321D-B7EC-4355-96B5-71AD0C2C7F6A}">
      <dsp:nvSpPr>
        <dsp:cNvPr id="0" name=""/>
        <dsp:cNvSpPr/>
      </dsp:nvSpPr>
      <dsp:spPr>
        <a:xfrm>
          <a:off x="3905912" y="630736"/>
          <a:ext cx="870150" cy="348060"/>
        </a:xfrm>
        <a:prstGeom prst="chevron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4445" rIns="0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700" kern="1200" dirty="0"/>
            <a:t>CAPITOLI …</a:t>
          </a:r>
        </a:p>
      </dsp:txBody>
      <dsp:txXfrm>
        <a:off x="4079942" y="630736"/>
        <a:ext cx="522090" cy="348060"/>
      </dsp:txXfrm>
    </dsp:sp>
    <dsp:sp modelId="{D949E2A3-8F87-45E0-BD86-B03874BA0DBB}">
      <dsp:nvSpPr>
        <dsp:cNvPr id="0" name=""/>
        <dsp:cNvSpPr/>
      </dsp:nvSpPr>
      <dsp:spPr>
        <a:xfrm>
          <a:off x="510" y="1073149"/>
          <a:ext cx="1048373" cy="41934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/>
            <a:t>DNA</a:t>
          </a:r>
        </a:p>
      </dsp:txBody>
      <dsp:txXfrm>
        <a:off x="210185" y="1073149"/>
        <a:ext cx="629024" cy="419349"/>
      </dsp:txXfrm>
    </dsp:sp>
    <dsp:sp modelId="{D79C56D0-1D7A-49FF-B795-7AFC8A5743C8}">
      <dsp:nvSpPr>
        <dsp:cNvPr id="0" name=""/>
        <dsp:cNvSpPr/>
      </dsp:nvSpPr>
      <dsp:spPr>
        <a:xfrm>
          <a:off x="912595" y="1108794"/>
          <a:ext cx="870150" cy="348060"/>
        </a:xfrm>
        <a:prstGeom prst="chevron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4445" rIns="0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700" kern="1200" dirty="0"/>
            <a:t>BASI AZOTATE</a:t>
          </a:r>
        </a:p>
      </dsp:txBody>
      <dsp:txXfrm>
        <a:off x="1086625" y="1108794"/>
        <a:ext cx="522090" cy="348060"/>
      </dsp:txXfrm>
    </dsp:sp>
    <dsp:sp modelId="{0292F46F-9B4F-4F74-82D3-C18A5794C4EC}">
      <dsp:nvSpPr>
        <dsp:cNvPr id="0" name=""/>
        <dsp:cNvSpPr/>
      </dsp:nvSpPr>
      <dsp:spPr>
        <a:xfrm>
          <a:off x="1660924" y="1108794"/>
          <a:ext cx="870150" cy="348060"/>
        </a:xfrm>
        <a:prstGeom prst="chevron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4445" rIns="0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700" kern="1200" dirty="0"/>
            <a:t>AMINOACIDI</a:t>
          </a:r>
        </a:p>
      </dsp:txBody>
      <dsp:txXfrm>
        <a:off x="1834954" y="1108794"/>
        <a:ext cx="522090" cy="348060"/>
      </dsp:txXfrm>
    </dsp:sp>
    <dsp:sp modelId="{31FE2E6A-107A-4886-A2AA-603E9210CD06}">
      <dsp:nvSpPr>
        <dsp:cNvPr id="0" name=""/>
        <dsp:cNvSpPr/>
      </dsp:nvSpPr>
      <dsp:spPr>
        <a:xfrm>
          <a:off x="2409253" y="1108794"/>
          <a:ext cx="870150" cy="348060"/>
        </a:xfrm>
        <a:prstGeom prst="chevron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4445" rIns="0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700" kern="1200" dirty="0"/>
            <a:t>ESONI</a:t>
          </a:r>
        </a:p>
      </dsp:txBody>
      <dsp:txXfrm>
        <a:off x="2583283" y="1108794"/>
        <a:ext cx="522090" cy="348060"/>
      </dsp:txXfrm>
    </dsp:sp>
    <dsp:sp modelId="{AC7C504D-ACC5-4ED0-A479-E6EFB171E421}">
      <dsp:nvSpPr>
        <dsp:cNvPr id="0" name=""/>
        <dsp:cNvSpPr/>
      </dsp:nvSpPr>
      <dsp:spPr>
        <a:xfrm>
          <a:off x="3157583" y="1108794"/>
          <a:ext cx="870150" cy="348060"/>
        </a:xfrm>
        <a:prstGeom prst="chevron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4445" rIns="0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700" kern="1200" dirty="0"/>
            <a:t>DOMINI</a:t>
          </a:r>
        </a:p>
      </dsp:txBody>
      <dsp:txXfrm>
        <a:off x="3331613" y="1108794"/>
        <a:ext cx="522090" cy="348060"/>
      </dsp:txXfrm>
    </dsp:sp>
    <dsp:sp modelId="{D5955277-C15E-49B6-AA77-43DBB01DBED0}">
      <dsp:nvSpPr>
        <dsp:cNvPr id="0" name=""/>
        <dsp:cNvSpPr/>
      </dsp:nvSpPr>
      <dsp:spPr>
        <a:xfrm>
          <a:off x="3905912" y="1108794"/>
          <a:ext cx="870150" cy="348060"/>
        </a:xfrm>
        <a:prstGeom prst="chevron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4445" rIns="0" bIns="444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700" kern="1200" dirty="0"/>
            <a:t>GENI …</a:t>
          </a:r>
        </a:p>
      </dsp:txBody>
      <dsp:txXfrm>
        <a:off x="4079942" y="1108794"/>
        <a:ext cx="522090" cy="3480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7DE7AF-7F7A-4791-AF66-2A54E3B8B223}" type="datetimeFigureOut">
              <a:rPr lang="it-IT" smtClean="0"/>
              <a:t>16/05/2025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104C28-7539-4844-A02B-B0E8FB03D7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9434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85301-E931-44CC-AF10-E210455070B1}" type="slidenum">
              <a:rPr kumimoji="0" lang="it-IT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3504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A35826-92C5-6EDF-0425-108BBD193D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F75FAF3-C37F-1C29-03DC-73125AB63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BC1AA19-78D6-EAAE-48CE-AC15F1589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E9F0-8132-40CD-998F-56011D49CC80}" type="datetimeFigureOut">
              <a:rPr lang="it-IT" smtClean="0"/>
              <a:t>16/05/2025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9D9D639-FA15-D376-803B-EE661334D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000AC7C-6925-18CE-F36E-3E0150A6A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D1D59-D56B-495C-A4E5-C85451BEC4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5455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DC9948-EC3A-51C2-C7FB-7686F6723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8C3F79D-9AEB-330D-AF08-FEA1DFA57A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0A74CDE-6B43-F915-D459-5494C3721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E9F0-8132-40CD-998F-56011D49CC80}" type="datetimeFigureOut">
              <a:rPr lang="it-IT" smtClean="0"/>
              <a:t>16/05/2025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A5379CD-771C-FB38-7A28-C340332AF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0E1872B-FBF3-0B17-41BF-86F8BB9DE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D1D59-D56B-495C-A4E5-C85451BEC4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8311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823DEA1-8BB8-D8C1-7F61-67B8AB922B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CB68A6E-848C-2F22-04ED-2459C998E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EC58151-6DE7-C802-F830-B62590AE4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E9F0-8132-40CD-998F-56011D49CC80}" type="datetimeFigureOut">
              <a:rPr lang="it-IT" smtClean="0"/>
              <a:t>16/05/2025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1E5767E-6F0E-301D-3753-7C27726DF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36BB337-125A-E0F4-7267-1B8E85D51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D1D59-D56B-495C-A4E5-C85451BEC4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5049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16/05/2025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3491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16/05/2025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6273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16/05/2025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0960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16/05/2025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1917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16/05/2025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37707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16/05/2025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94576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16/05/2025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74312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16/05/2025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0039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27D725-45B4-D8DE-9723-E7AA7D21D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7137F76-F383-ECBF-BCDA-77D76BDC8F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459C27B-D2B9-DC76-B130-EC9984519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E9F0-8132-40CD-998F-56011D49CC80}" type="datetimeFigureOut">
              <a:rPr lang="it-IT" smtClean="0"/>
              <a:t>16/05/2025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E4B0D77-A21B-B042-431E-E2BE1E3DB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0040443-FC63-EC49-424C-D8F49858C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D1D59-D56B-495C-A4E5-C85451BEC4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18618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16/05/2025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81449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16/05/2025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90341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16/05/2025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5946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18088F-2DCE-1767-7734-C14258505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821DA2E-9EF7-B4CB-B976-2FEF0AFBC5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5426899-B26A-1D6F-A3DE-240AF9665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E9F0-8132-40CD-998F-56011D49CC80}" type="datetimeFigureOut">
              <a:rPr lang="it-IT" smtClean="0"/>
              <a:t>16/05/2025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F893BE5-8C5C-45F1-D768-1F89E04B3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C02C215-C3DC-0394-0B8F-6D55AC603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D1D59-D56B-495C-A4E5-C85451BEC4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5135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E900BF-70E7-0919-2CBA-629358FE8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2828C6-74C8-D26E-F57E-3BA111F4C3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FCDA49B-B081-2E19-1A99-436E55F883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31599D0-FCA6-CBE2-2A70-1A20365CF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E9F0-8132-40CD-998F-56011D49CC80}" type="datetimeFigureOut">
              <a:rPr lang="it-IT" smtClean="0"/>
              <a:t>16/05/2025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003E31E-2D3E-BA2B-B8B9-EF5641D07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1B06D4F-93ED-9EA0-7AD4-088F0378C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D1D59-D56B-495C-A4E5-C85451BEC4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9812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6FB6EF-D0C7-CE46-80F9-54D85A4FE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DF379AF-C134-45CE-23B1-29438FDDB6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BBBE926-85E9-E53B-C036-ED85BD7E8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38A0389-515B-6A50-43A2-54540C23CA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5A0FD3E-D2A4-F83D-BAAA-5F3A484C46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39149FF-B401-BF6C-02A7-41AD430BB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E9F0-8132-40CD-998F-56011D49CC80}" type="datetimeFigureOut">
              <a:rPr lang="it-IT" smtClean="0"/>
              <a:t>16/05/2025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89F273E-F8D6-1EAA-85E0-8F4694CC4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E67C33E-1AA2-C82E-045D-1B4114B21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D1D59-D56B-495C-A4E5-C85451BEC4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4729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59C661-EC06-327C-23B2-FCF2300C4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11B7252-B238-F530-05FD-D732AF850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E9F0-8132-40CD-998F-56011D49CC80}" type="datetimeFigureOut">
              <a:rPr lang="it-IT" smtClean="0"/>
              <a:t>16/05/2025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6CE5A48-8C61-5CD3-D28D-7BD00B59E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4449BF3-FC34-3C11-AD9B-2BEFC6D87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D1D59-D56B-495C-A4E5-C85451BEC4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2654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D97D3FD-7809-8B0E-5166-7D48C1021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E9F0-8132-40CD-998F-56011D49CC80}" type="datetimeFigureOut">
              <a:rPr lang="it-IT" smtClean="0"/>
              <a:t>16/05/2025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756675E-5D51-A76D-8316-A72D923CE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966575E-A960-F7F5-C9E6-FD017CC35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D1D59-D56B-495C-A4E5-C85451BEC4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1945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982C7B-08FC-202A-A402-B9A5B4556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09B45C5-AD1B-51F1-7180-53F9BFEBD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FB9E0D9-8596-25E8-0C4A-D749FF085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2C3B475-3018-CEF1-DEFC-A1E0375C5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E9F0-8132-40CD-998F-56011D49CC80}" type="datetimeFigureOut">
              <a:rPr lang="it-IT" smtClean="0"/>
              <a:t>16/05/2025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ACB1771-4567-3929-8225-C94AB739B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481EE4B-F788-FABB-A015-B07CB9E0C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D1D59-D56B-495C-A4E5-C85451BEC4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0822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FEFE01-58C9-7572-F9F1-C72D5DDE1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D9BFE5F-65B0-2469-BBEF-663A065320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479FC0A-DE82-431E-864A-2921F5A8D3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45A75BB-13B4-3C64-BCE4-459D3AB59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FE9F0-8132-40CD-998F-56011D49CC80}" type="datetimeFigureOut">
              <a:rPr lang="it-IT" smtClean="0"/>
              <a:t>16/05/2025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85711DA-A126-3355-3F1F-94431C1ED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ED18D3D-8D30-5634-D9B4-99FB254E7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D1D59-D56B-495C-A4E5-C85451BEC4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4718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F3D4874-6B4B-9F6F-93B5-6B9BBE66E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7432BBA-0E64-8FBD-55EE-A2BA41E5AB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76F7AD6-14FD-5AF2-E267-05DA28A0B0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CFE9F0-8132-40CD-998F-56011D49CC80}" type="datetimeFigureOut">
              <a:rPr lang="it-IT" smtClean="0"/>
              <a:t>16/05/2025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DA2151C-3CB8-C018-2214-F8FB042C59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F08B95E-99CD-7855-B731-FA2DB7A843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D1D59-D56B-495C-A4E5-C85451BEC45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4784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10DB9-55D9-4713-A6CE-678366404FFA}" type="datetimeFigureOut">
              <a:rPr lang="it-IT" smtClean="0"/>
              <a:pPr/>
              <a:t>16/05/2025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3539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13.jpeg"/><Relationship Id="rId7" Type="http://schemas.openxmlformats.org/officeDocument/2006/relationships/image" Target="../media/image4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14.pn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f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1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27.png"/><Relationship Id="rId5" Type="http://schemas.openxmlformats.org/officeDocument/2006/relationships/diagramData" Target="../diagrams/data1.xml"/><Relationship Id="rId10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4685146" y="469496"/>
            <a:ext cx="6227762" cy="682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110" tIns="51054" rIns="102110" bIns="51054">
            <a:spAutoFit/>
          </a:bodyPr>
          <a:lstStyle/>
          <a:p>
            <a:pPr algn="ctr" defTabSz="1020763">
              <a:lnSpc>
                <a:spcPct val="150000"/>
              </a:lnSpc>
            </a:pPr>
            <a:r>
              <a:rPr lang="it-IT" altLang="en-US" sz="2800" b="1" dirty="0">
                <a:solidFill>
                  <a:srgbClr val="C00000"/>
                </a:solidFill>
                <a:latin typeface="Calibri" pitchFamily="34" charset="0"/>
                <a:ea typeface="ＭＳ Ｐゴシック" pitchFamily="34" charset="-128"/>
              </a:rPr>
              <a:t>“I Test Genetici Per La Diagnosi”</a:t>
            </a:r>
          </a:p>
        </p:txBody>
      </p:sp>
      <p:sp>
        <p:nvSpPr>
          <p:cNvPr id="14342" name="CasellaDiTesto 2"/>
          <p:cNvSpPr txBox="1">
            <a:spLocks noChangeArrowheads="1"/>
          </p:cNvSpPr>
          <p:nvPr/>
        </p:nvSpPr>
        <p:spPr bwMode="auto">
          <a:xfrm>
            <a:off x="4148925" y="1477606"/>
            <a:ext cx="7300203" cy="2479554"/>
          </a:xfrm>
          <a:prstGeom prst="rect">
            <a:avLst/>
          </a:prstGeom>
          <a:noFill/>
          <a:ln>
            <a:noFill/>
          </a:ln>
        </p:spPr>
        <p:txBody>
          <a:bodyPr wrap="none" lIns="78136" tIns="39067" rIns="78136" bIns="3906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it-IT" altLang="en-US" b="1" i="1" dirty="0">
                <a:solidFill>
                  <a:srgbClr val="1F497D">
                    <a:lumMod val="75000"/>
                  </a:srgbClr>
                </a:solidFill>
                <a:latin typeface="Calibri" pitchFamily="34" charset="0"/>
              </a:rPr>
              <a:t>Fiorenza </a:t>
            </a:r>
            <a:r>
              <a:rPr lang="it-IT" altLang="en-US" b="1" i="1" dirty="0" err="1">
                <a:solidFill>
                  <a:srgbClr val="1F497D">
                    <a:lumMod val="75000"/>
                  </a:srgbClr>
                </a:solidFill>
                <a:latin typeface="Calibri" pitchFamily="34" charset="0"/>
              </a:rPr>
              <a:t>Irushani</a:t>
            </a:r>
            <a:r>
              <a:rPr lang="it-IT" altLang="en-US" b="1" i="1" dirty="0">
                <a:solidFill>
                  <a:srgbClr val="1F497D">
                    <a:lumMod val="75000"/>
                  </a:srgbClr>
                </a:solidFill>
                <a:latin typeface="Calibri" pitchFamily="34" charset="0"/>
              </a:rPr>
              <a:t> Vanderwert</a:t>
            </a:r>
          </a:p>
          <a:p>
            <a:pPr algn="ctr">
              <a:defRPr/>
            </a:pPr>
            <a:endParaRPr lang="it-IT" altLang="en-US" b="1" i="1" dirty="0">
              <a:solidFill>
                <a:srgbClr val="1F497D">
                  <a:lumMod val="75000"/>
                </a:srgbClr>
              </a:solidFill>
              <a:latin typeface="Calibri" pitchFamily="34" charset="0"/>
            </a:endParaRPr>
          </a:p>
          <a:p>
            <a:pPr algn="ctr">
              <a:defRPr/>
            </a:pPr>
            <a:r>
              <a:rPr lang="it-IT" altLang="en-US" sz="1800" b="1" i="1" dirty="0">
                <a:solidFill>
                  <a:srgbClr val="1F497D">
                    <a:lumMod val="75000"/>
                  </a:srgbClr>
                </a:solidFill>
                <a:latin typeface="Calibri" pitchFamily="34" charset="0"/>
              </a:rPr>
              <a:t>CRIMM, Centro di Ricerca e Innovazione per le Malattie Mieloproliferative,</a:t>
            </a:r>
          </a:p>
          <a:p>
            <a:pPr algn="ctr">
              <a:defRPr/>
            </a:pPr>
            <a:r>
              <a:rPr lang="it-IT" altLang="en-US" sz="1800" b="1" i="1" dirty="0">
                <a:solidFill>
                  <a:srgbClr val="1F497D">
                    <a:lumMod val="75000"/>
                  </a:srgbClr>
                </a:solidFill>
                <a:latin typeface="Calibri" pitchFamily="34" charset="0"/>
              </a:rPr>
              <a:t>Dipartimento di Medicina Sperimentale e Clinica,</a:t>
            </a:r>
          </a:p>
          <a:p>
            <a:pPr algn="ctr">
              <a:defRPr/>
            </a:pPr>
            <a:r>
              <a:rPr lang="it-IT" altLang="en-US" sz="1800" b="1" i="1" dirty="0">
                <a:solidFill>
                  <a:srgbClr val="1F497D">
                    <a:lumMod val="75000"/>
                  </a:srgbClr>
                </a:solidFill>
                <a:latin typeface="Calibri" pitchFamily="34" charset="0"/>
              </a:rPr>
              <a:t>Università degli Studi di Firenze</a:t>
            </a:r>
            <a:endParaRPr lang="it-IT" altLang="en-US" sz="1800" b="1" dirty="0">
              <a:solidFill>
                <a:srgbClr val="1F497D">
                  <a:lumMod val="75000"/>
                </a:srgbClr>
              </a:solidFill>
              <a:latin typeface="Calibri" pitchFamily="34" charset="0"/>
            </a:endParaRPr>
          </a:p>
          <a:p>
            <a:pPr algn="ctr">
              <a:defRPr/>
            </a:pPr>
            <a:endParaRPr lang="it-IT" altLang="en-US" sz="2700" b="1" i="1" dirty="0">
              <a:solidFill>
                <a:srgbClr val="1F497D">
                  <a:lumMod val="75000"/>
                </a:srgbClr>
              </a:solidFill>
              <a:latin typeface="Calibri" pitchFamily="34" charset="0"/>
            </a:endParaRPr>
          </a:p>
          <a:p>
            <a:pPr algn="ctr">
              <a:defRPr/>
            </a:pPr>
            <a:endParaRPr lang="it-IT" altLang="en-US" sz="2700" b="1" i="1" dirty="0">
              <a:solidFill>
                <a:srgbClr val="1F497D">
                  <a:lumMod val="75000"/>
                </a:srgbClr>
              </a:solidFill>
              <a:latin typeface="Calibri" pitchFamily="34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53415" y="1023404"/>
            <a:ext cx="3456384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2110" tIns="51054" rIns="102110" bIns="51054">
            <a:spAutoFit/>
          </a:bodyPr>
          <a:lstStyle/>
          <a:p>
            <a:pPr algn="ctr" defTabSz="872344">
              <a:lnSpc>
                <a:spcPts val="2393"/>
              </a:lnSpc>
            </a:pP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Undicesima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</a:t>
            </a: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Giornata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</a:t>
            </a: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Fiorentina</a:t>
            </a:r>
            <a:endParaRPr lang="en-US" altLang="it-IT" sz="1700" b="1" dirty="0">
              <a:solidFill>
                <a:srgbClr val="003366"/>
              </a:solidFill>
              <a:latin typeface="Cambria" pitchFamily="18" charset="0"/>
              <a:cs typeface="Arial" charset="0"/>
            </a:endParaRPr>
          </a:p>
          <a:p>
            <a:pPr algn="ctr" defTabSz="872344">
              <a:lnSpc>
                <a:spcPts val="2393"/>
              </a:lnSpc>
            </a:pP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</a:t>
            </a: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dedicata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</a:t>
            </a: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ai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</a:t>
            </a: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pazienti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con </a:t>
            </a:r>
          </a:p>
          <a:p>
            <a:pPr algn="ctr" defTabSz="872344">
              <a:lnSpc>
                <a:spcPts val="2393"/>
              </a:lnSpc>
            </a:pP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malattie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</a:t>
            </a: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mieloproliferative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</a:t>
            </a:r>
          </a:p>
          <a:p>
            <a:pPr algn="ctr" defTabSz="872344">
              <a:lnSpc>
                <a:spcPts val="2393"/>
              </a:lnSpc>
            </a:pP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croniche</a:t>
            </a:r>
            <a:endParaRPr lang="en-US" altLang="it-IT" sz="1700" b="1" dirty="0">
              <a:solidFill>
                <a:srgbClr val="003366"/>
              </a:solidFill>
              <a:latin typeface="Cambria" pitchFamily="18" charset="0"/>
              <a:cs typeface="Arial" charset="0"/>
            </a:endParaRPr>
          </a:p>
          <a:p>
            <a:pPr algn="ctr" defTabSz="872344">
              <a:lnSpc>
                <a:spcPct val="90000"/>
              </a:lnSpc>
            </a:pPr>
            <a:endParaRPr lang="it-IT" altLang="it-IT" sz="1700" b="1" dirty="0">
              <a:solidFill>
                <a:srgbClr val="003366"/>
              </a:solidFill>
              <a:latin typeface="Cambria" pitchFamily="18" charset="0"/>
              <a:cs typeface="Arial" charset="0"/>
            </a:endParaRPr>
          </a:p>
          <a:p>
            <a:pPr algn="ctr" defTabSz="872344">
              <a:lnSpc>
                <a:spcPts val="2393"/>
              </a:lnSpc>
            </a:pP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Sabato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17 </a:t>
            </a: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maggio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2025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130" y="3429001"/>
            <a:ext cx="8241984" cy="319703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8435675-9715-6C02-2F24-D48D64245652}"/>
              </a:ext>
            </a:extLst>
          </p:cNvPr>
          <p:cNvSpPr txBox="1"/>
          <p:nvPr/>
        </p:nvSpPr>
        <p:spPr>
          <a:xfrm>
            <a:off x="457200" y="300251"/>
            <a:ext cx="5161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rgbClr val="C00000"/>
                </a:solidFill>
              </a:rPr>
              <a:t>JAK2</a:t>
            </a:r>
            <a:r>
              <a:rPr lang="it-IT" dirty="0">
                <a:solidFill>
                  <a:srgbClr val="C00000"/>
                </a:solidFill>
              </a:rPr>
              <a:t>: ex12  </a:t>
            </a:r>
            <a:r>
              <a:rPr lang="it-IT" dirty="0">
                <a:solidFill>
                  <a:srgbClr val="C00000"/>
                </a:solidFill>
                <a:sym typeface="Wingdings" panose="05000000000000000000" pitchFamily="2" charset="2"/>
              </a:rPr>
              <a:t> High </a:t>
            </a:r>
            <a:r>
              <a:rPr lang="it-IT" dirty="0" err="1">
                <a:solidFill>
                  <a:srgbClr val="C00000"/>
                </a:solidFill>
                <a:sym typeface="Wingdings" panose="05000000000000000000" pitchFamily="2" charset="2"/>
              </a:rPr>
              <a:t>Resolution</a:t>
            </a:r>
            <a:r>
              <a:rPr lang="it-IT" dirty="0">
                <a:solidFill>
                  <a:srgbClr val="C00000"/>
                </a:solidFill>
                <a:sym typeface="Wingdings" panose="05000000000000000000" pitchFamily="2" charset="2"/>
              </a:rPr>
              <a:t> Melting Analysis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266D44D9-40D9-0358-2268-88486D595F5C}"/>
              </a:ext>
            </a:extLst>
          </p:cNvPr>
          <p:cNvSpPr/>
          <p:nvPr/>
        </p:nvSpPr>
        <p:spPr>
          <a:xfrm>
            <a:off x="3040062" y="1484313"/>
            <a:ext cx="6111875" cy="3889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it-IT" sz="110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72AAFA5-48BF-1765-3BED-A89F8B5BC2EC}"/>
              </a:ext>
            </a:extLst>
          </p:cNvPr>
          <p:cNvSpPr/>
          <p:nvPr/>
        </p:nvSpPr>
        <p:spPr>
          <a:xfrm>
            <a:off x="3040062" y="1498283"/>
            <a:ext cx="6111875" cy="386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it-IT" sz="110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B0F7E9A-BB5A-33B9-A7FF-7F0BC0A89C66}"/>
              </a:ext>
            </a:extLst>
          </p:cNvPr>
          <p:cNvSpPr txBox="1"/>
          <p:nvPr/>
        </p:nvSpPr>
        <p:spPr>
          <a:xfrm>
            <a:off x="884632" y="3013589"/>
            <a:ext cx="2756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NEGATIVO (no mutazione)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F3DFA58-8BBF-5BF1-6F80-D4AF39A5CDC7}"/>
              </a:ext>
            </a:extLst>
          </p:cNvPr>
          <p:cNvSpPr txBox="1"/>
          <p:nvPr/>
        </p:nvSpPr>
        <p:spPr>
          <a:xfrm>
            <a:off x="6737949" y="2983720"/>
            <a:ext cx="2756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POSITIVO (si mutazione)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BE0887A-D6D0-3F07-E7B2-E771B328A5F6}"/>
              </a:ext>
            </a:extLst>
          </p:cNvPr>
          <p:cNvSpPr txBox="1"/>
          <p:nvPr/>
        </p:nvSpPr>
        <p:spPr>
          <a:xfrm>
            <a:off x="1470337" y="863804"/>
            <a:ext cx="153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Campione 1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EB3AEA3-3486-2164-F3BF-2AB789892DCC}"/>
              </a:ext>
            </a:extLst>
          </p:cNvPr>
          <p:cNvSpPr txBox="1"/>
          <p:nvPr/>
        </p:nvSpPr>
        <p:spPr>
          <a:xfrm>
            <a:off x="7281990" y="849836"/>
            <a:ext cx="153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Campione 2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628C55DC-C13E-F246-D8EA-4CE0CA3F1DC9}"/>
              </a:ext>
            </a:extLst>
          </p:cNvPr>
          <p:cNvSpPr txBox="1"/>
          <p:nvPr/>
        </p:nvSpPr>
        <p:spPr>
          <a:xfrm>
            <a:off x="981465" y="6176339"/>
            <a:ext cx="2866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NEGATIVO vs POSITIVO</a:t>
            </a:r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075CFBF0-AB62-4015-15EF-D0DA9E55167C}"/>
              </a:ext>
            </a:extLst>
          </p:cNvPr>
          <p:cNvCxnSpPr/>
          <p:nvPr/>
        </p:nvCxnSpPr>
        <p:spPr>
          <a:xfrm>
            <a:off x="7994642" y="3352800"/>
            <a:ext cx="0" cy="3902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magine 22">
            <a:extLst>
              <a:ext uri="{FF2B5EF4-FFF2-40B4-BE49-F238E27FC236}">
                <a16:creationId xmlns:a16="http://schemas.microsoft.com/office/drawing/2014/main" id="{4BAE72CD-FABE-4EA9-0B61-8B86CEBC8F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188" t="28128" r="56218"/>
          <a:stretch/>
        </p:blipFill>
        <p:spPr>
          <a:xfrm>
            <a:off x="7281990" y="3829324"/>
            <a:ext cx="1853041" cy="2769765"/>
          </a:xfrm>
          <a:prstGeom prst="rect">
            <a:avLst/>
          </a:prstGeom>
        </p:spPr>
      </p:pic>
      <p:pic>
        <p:nvPicPr>
          <p:cNvPr id="3076" name="Picture 4" descr="Rotor-Gene Q">
            <a:extLst>
              <a:ext uri="{FF2B5EF4-FFF2-40B4-BE49-F238E27FC236}">
                <a16:creationId xmlns:a16="http://schemas.microsoft.com/office/drawing/2014/main" id="{FC35A9B6-B99E-A846-79FA-F38CFC155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35" b="89954" l="9990" r="89976">
                        <a14:foregroundMark x1="55842" y1="4335" x2="49848" y2="9740"/>
                        <a14:foregroundMark x1="38435" y1="24681" x2="36336" y2="32432"/>
                        <a14:foregroundMark x1="46258" y1="13972" x2="49848" y2="10097"/>
                        <a14:foregroundMark x1="49848" y1="9536" x2="47646" y2="13310"/>
                        <a14:foregroundMark x1="77074" y1="39215" x2="73315" y2="46048"/>
                        <a14:foregroundMark x1="35862" y1="32075" x2="35862" y2="42784"/>
                        <a14:foregroundMark x1="37758" y1="49261" x2="53911" y2="60530"/>
                        <a14:foregroundMark x1="53911" y1="60530" x2="58517" y2="62213"/>
                        <a14:foregroundMark x1="58517" y1="62213" x2="60142" y2="62162"/>
                        <a14:foregroundMark x1="38435" y1="60275" x2="34101" y2="65783"/>
                        <a14:foregroundMark x1="34101" y1="65783" x2="35726" y2="72769"/>
                        <a14:foregroundMark x1="35726" y1="72769" x2="41890" y2="72769"/>
                        <a14:foregroundMark x1="41890" y1="72769" x2="44870" y2="65834"/>
                        <a14:foregroundMark x1="44870" y1="65834" x2="41280" y2="61499"/>
                        <a14:foregroundMark x1="41280" y1="61499" x2="38435" y2="60377"/>
                        <a14:foregroundMark x1="33220" y1="67313" x2="35862" y2="74401"/>
                        <a14:foregroundMark x1="35862" y1="74401" x2="41483" y2="75268"/>
                        <a14:foregroundMark x1="41483" y1="75268" x2="45276" y2="69403"/>
                        <a14:foregroundMark x1="45276" y1="69403" x2="45174" y2="66497"/>
                        <a14:foregroundMark x1="34067" y1="71902" x2="38165" y2="75421"/>
                        <a14:foregroundMark x1="38165" y1="75421" x2="41111" y2="75676"/>
                        <a14:foregroundMark x1="38774" y1="76237" x2="34541" y2="73432"/>
                        <a14:foregroundMark x1="34541" y1="73432" x2="32916" y2="68180"/>
                        <a14:foregroundMark x1="33051" y1="67772" x2="34169" y2="73075"/>
                        <a14:foregroundMark x1="34575" y1="73534" x2="33051" y2="68383"/>
                        <a14:foregroundMark x1="41178" y1="76237" x2="44971" y2="71290"/>
                        <a14:foregroundMark x1="44971" y1="71290" x2="45411" y2="69454"/>
                        <a14:foregroundMark x1="45073" y1="66191" x2="45479" y2="70627"/>
                        <a14:backgroundMark x1="75437" y1="43546" x2="64274" y2="64967"/>
                        <a14:backgroundMark x1="77853" y1="38909" x2="77476" y2="39633"/>
                        <a14:backgroundMark x1="54399" y1="61529" x2="56383" y2="62876"/>
                        <a14:backgroundMark x1="56383" y1="62876" x2="60887" y2="64304"/>
                        <a14:backgroundMark x1="60887" y1="64304" x2="56383" y2="66956"/>
                        <a14:backgroundMark x1="56383" y1="66956" x2="45953" y2="66599"/>
                        <a14:backgroundMark x1="45091" y1="64980" x2="42939" y2="60938"/>
                        <a14:backgroundMark x1="44025" y1="62978" x2="45095" y2="64988"/>
                        <a14:backgroundMark x1="45953" y1="66599" x2="46003" y2="66693"/>
                        <a14:backgroundMark x1="42939" y1="60938" x2="38198" y2="59102"/>
                        <a14:backgroundMark x1="38198" y1="59102" x2="37386" y2="507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467" y="166222"/>
            <a:ext cx="1659408" cy="110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egnaposto testo 3">
            <a:extLst>
              <a:ext uri="{FF2B5EF4-FFF2-40B4-BE49-F238E27FC236}">
                <a16:creationId xmlns:a16="http://schemas.microsoft.com/office/drawing/2014/main" id="{7ACFF4F5-2528-189E-0B18-3F5DC7737802}"/>
              </a:ext>
            </a:extLst>
          </p:cNvPr>
          <p:cNvSpPr txBox="1">
            <a:spLocks/>
          </p:cNvSpPr>
          <p:nvPr/>
        </p:nvSpPr>
        <p:spPr>
          <a:xfrm>
            <a:off x="4984988" y="6294100"/>
            <a:ext cx="6994887" cy="304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sz="1050" dirty="0">
                <a:solidFill>
                  <a:schemeClr val="tx1"/>
                </a:solidFill>
              </a:rPr>
              <a:t>Fiorenza </a:t>
            </a:r>
            <a:r>
              <a:rPr lang="it-IT" sz="1050" dirty="0" err="1">
                <a:solidFill>
                  <a:schemeClr val="tx1"/>
                </a:solidFill>
              </a:rPr>
              <a:t>Irushani</a:t>
            </a:r>
            <a:r>
              <a:rPr lang="it-IT" sz="1050" dirty="0">
                <a:solidFill>
                  <a:schemeClr val="tx1"/>
                </a:solidFill>
              </a:rPr>
              <a:t> Vanderwert</a:t>
            </a:r>
          </a:p>
        </p:txBody>
      </p:sp>
      <p:sp>
        <p:nvSpPr>
          <p:cNvPr id="12" name="Segnaposto testo 4">
            <a:extLst>
              <a:ext uri="{FF2B5EF4-FFF2-40B4-BE49-F238E27FC236}">
                <a16:creationId xmlns:a16="http://schemas.microsoft.com/office/drawing/2014/main" id="{6A1A392B-55E0-490D-C9A7-D6405B7DCF1E}"/>
              </a:ext>
            </a:extLst>
          </p:cNvPr>
          <p:cNvSpPr txBox="1">
            <a:spLocks/>
          </p:cNvSpPr>
          <p:nvPr/>
        </p:nvSpPr>
        <p:spPr>
          <a:xfrm>
            <a:off x="4727859" y="6497253"/>
            <a:ext cx="7295512" cy="304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chemeClr val="tx1"/>
                </a:solidFill>
              </a:rPr>
              <a:t>Giornata del Paziente 2025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E653272-2B2F-C1D1-1BCB-D59BDAD18C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581" b="5155"/>
          <a:stretch/>
        </p:blipFill>
        <p:spPr>
          <a:xfrm>
            <a:off x="483108" y="1258141"/>
            <a:ext cx="4141959" cy="1639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A1339E8-A460-B6D8-89D0-B1EF1F738E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462" b="4333"/>
          <a:stretch/>
        </p:blipFill>
        <p:spPr>
          <a:xfrm>
            <a:off x="6016884" y="1233136"/>
            <a:ext cx="4068628" cy="1639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9E9C409B-0CEE-6A42-646C-75A12BA875F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093" r="1090"/>
          <a:stretch/>
        </p:blipFill>
        <p:spPr>
          <a:xfrm>
            <a:off x="457200" y="4268443"/>
            <a:ext cx="4167867" cy="1704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34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2B0B7E6A-F033-B49C-B1D3-D27E1FBE9F50}"/>
              </a:ext>
            </a:extLst>
          </p:cNvPr>
          <p:cNvSpPr txBox="1"/>
          <p:nvPr/>
        </p:nvSpPr>
        <p:spPr>
          <a:xfrm>
            <a:off x="457200" y="300251"/>
            <a:ext cx="4856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rgbClr val="C00000"/>
                </a:solidFill>
              </a:rPr>
              <a:t>JAK2</a:t>
            </a:r>
            <a:r>
              <a:rPr lang="it-IT" dirty="0">
                <a:solidFill>
                  <a:srgbClr val="C00000"/>
                </a:solidFill>
              </a:rPr>
              <a:t>: ex12 POSITIVO  </a:t>
            </a:r>
            <a:r>
              <a:rPr lang="it-IT" dirty="0">
                <a:solidFill>
                  <a:srgbClr val="C00000"/>
                </a:solidFill>
                <a:sym typeface="Wingdings" panose="05000000000000000000" pitchFamily="2" charset="2"/>
              </a:rPr>
              <a:t>  Sequenziamento Sanger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A9C0705-040A-431D-8327-D05D7F85E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169" y="1088542"/>
            <a:ext cx="7240202" cy="271428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C985F19-B225-ADC8-D36E-2E3662804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949" y="4123458"/>
            <a:ext cx="7035422" cy="2637514"/>
          </a:xfrm>
          <a:prstGeom prst="rect">
            <a:avLst/>
          </a:prstGeom>
        </p:spPr>
      </p:pic>
      <p:sp>
        <p:nvSpPr>
          <p:cNvPr id="10" name="Freccia a destra 9">
            <a:extLst>
              <a:ext uri="{FF2B5EF4-FFF2-40B4-BE49-F238E27FC236}">
                <a16:creationId xmlns:a16="http://schemas.microsoft.com/office/drawing/2014/main" id="{9AD25B38-3A67-A650-211F-8E7E086A95B7}"/>
              </a:ext>
            </a:extLst>
          </p:cNvPr>
          <p:cNvSpPr/>
          <p:nvPr/>
        </p:nvSpPr>
        <p:spPr>
          <a:xfrm rot="5400000">
            <a:off x="5756997" y="2436273"/>
            <a:ext cx="369334" cy="2139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a destra 10">
            <a:extLst>
              <a:ext uri="{FF2B5EF4-FFF2-40B4-BE49-F238E27FC236}">
                <a16:creationId xmlns:a16="http://schemas.microsoft.com/office/drawing/2014/main" id="{C4AB1DAF-051B-C50D-BF1E-960AF5CDCD04}"/>
              </a:ext>
            </a:extLst>
          </p:cNvPr>
          <p:cNvSpPr/>
          <p:nvPr/>
        </p:nvSpPr>
        <p:spPr>
          <a:xfrm rot="5400000">
            <a:off x="5812081" y="4965888"/>
            <a:ext cx="369334" cy="21393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D70AF9F-A30A-1915-9570-8DC9B076CB21}"/>
              </a:ext>
            </a:extLst>
          </p:cNvPr>
          <p:cNvSpPr txBox="1"/>
          <p:nvPr/>
        </p:nvSpPr>
        <p:spPr>
          <a:xfrm>
            <a:off x="216243" y="990217"/>
            <a:ext cx="2292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Campione mutato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E0E506F-852D-C9E8-B93A-B6103BEB0E0B}"/>
              </a:ext>
            </a:extLst>
          </p:cNvPr>
          <p:cNvSpPr txBox="1"/>
          <p:nvPr/>
        </p:nvSpPr>
        <p:spPr>
          <a:xfrm>
            <a:off x="216242" y="4037117"/>
            <a:ext cx="22921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Campione non mutato</a:t>
            </a:r>
          </a:p>
        </p:txBody>
      </p:sp>
      <p:pic>
        <p:nvPicPr>
          <p:cNvPr id="4098" name="Picture 2" descr="Sanger Sequencing">
            <a:extLst>
              <a:ext uri="{FF2B5EF4-FFF2-40B4-BE49-F238E27FC236}">
                <a16:creationId xmlns:a16="http://schemas.microsoft.com/office/drawing/2014/main" id="{71629F6D-69FD-F6E0-2C1E-6B7029682D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6" t="57231" r="10250" b="4719"/>
          <a:stretch/>
        </p:blipFill>
        <p:spPr bwMode="auto">
          <a:xfrm>
            <a:off x="9815310" y="221926"/>
            <a:ext cx="2102782" cy="52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anger Sequencing">
            <a:extLst>
              <a:ext uri="{FF2B5EF4-FFF2-40B4-BE49-F238E27FC236}">
                <a16:creationId xmlns:a16="http://schemas.microsoft.com/office/drawing/2014/main" id="{91EE5FAA-5FCE-729B-DC26-7B2029CD9B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6" t="16227" r="10297" b="51714"/>
          <a:stretch/>
        </p:blipFill>
        <p:spPr bwMode="auto">
          <a:xfrm>
            <a:off x="7249270" y="228004"/>
            <a:ext cx="2500090" cy="524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egnaposto testo 3">
            <a:extLst>
              <a:ext uri="{FF2B5EF4-FFF2-40B4-BE49-F238E27FC236}">
                <a16:creationId xmlns:a16="http://schemas.microsoft.com/office/drawing/2014/main" id="{52862E2B-C092-26DC-CFB9-9E22CF4FF20E}"/>
              </a:ext>
            </a:extLst>
          </p:cNvPr>
          <p:cNvSpPr txBox="1">
            <a:spLocks/>
          </p:cNvSpPr>
          <p:nvPr/>
        </p:nvSpPr>
        <p:spPr>
          <a:xfrm>
            <a:off x="5070528" y="6321526"/>
            <a:ext cx="6994887" cy="304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sz="1050" dirty="0">
                <a:solidFill>
                  <a:schemeClr val="tx1"/>
                </a:solidFill>
              </a:rPr>
              <a:t>Fiorenza </a:t>
            </a:r>
            <a:r>
              <a:rPr lang="it-IT" sz="1050" dirty="0" err="1">
                <a:solidFill>
                  <a:schemeClr val="tx1"/>
                </a:solidFill>
              </a:rPr>
              <a:t>Irushani</a:t>
            </a:r>
            <a:r>
              <a:rPr lang="it-IT" sz="1050" dirty="0">
                <a:solidFill>
                  <a:schemeClr val="tx1"/>
                </a:solidFill>
              </a:rPr>
              <a:t> Vanderwert</a:t>
            </a: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8034620F-5C75-66F5-EF9D-62ED8A1D9B09}"/>
              </a:ext>
            </a:extLst>
          </p:cNvPr>
          <p:cNvSpPr txBox="1">
            <a:spLocks/>
          </p:cNvSpPr>
          <p:nvPr/>
        </p:nvSpPr>
        <p:spPr>
          <a:xfrm>
            <a:off x="4769903" y="6542325"/>
            <a:ext cx="7295512" cy="304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chemeClr val="tx1"/>
                </a:solidFill>
              </a:rPr>
              <a:t>Giornata del Paziente 2025</a:t>
            </a:r>
          </a:p>
        </p:txBody>
      </p:sp>
    </p:spTree>
    <p:extLst>
      <p:ext uri="{BB962C8B-B14F-4D97-AF65-F5344CB8AC3E}">
        <p14:creationId xmlns:p14="http://schemas.microsoft.com/office/powerpoint/2010/main" val="305159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4F90D56-9089-F809-A0FF-FBC4D5600332}"/>
              </a:ext>
            </a:extLst>
          </p:cNvPr>
          <p:cNvSpPr txBox="1"/>
          <p:nvPr/>
        </p:nvSpPr>
        <p:spPr>
          <a:xfrm>
            <a:off x="457199" y="300251"/>
            <a:ext cx="8249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rgbClr val="C00000"/>
                </a:solidFill>
              </a:rPr>
              <a:t>JAK2</a:t>
            </a:r>
            <a:r>
              <a:rPr lang="it-IT" dirty="0">
                <a:solidFill>
                  <a:srgbClr val="C00000"/>
                </a:solidFill>
              </a:rPr>
              <a:t>: ex12 DUBBIO  </a:t>
            </a:r>
            <a:r>
              <a:rPr lang="it-IT" dirty="0">
                <a:solidFill>
                  <a:srgbClr val="C00000"/>
                </a:solidFill>
                <a:sym typeface="Wingdings" panose="05000000000000000000" pitchFamily="2" charset="2"/>
              </a:rPr>
              <a:t> che significa?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58E617D-2F9C-C758-0302-178854062C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" t="16712" r="17757" b="8576"/>
          <a:stretch/>
        </p:blipFill>
        <p:spPr bwMode="auto">
          <a:xfrm>
            <a:off x="457199" y="1175935"/>
            <a:ext cx="3319200" cy="15636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F612350-9CD7-C363-B842-A359BE2E0223}"/>
              </a:ext>
            </a:extLst>
          </p:cNvPr>
          <p:cNvSpPr txBox="1"/>
          <p:nvPr/>
        </p:nvSpPr>
        <p:spPr>
          <a:xfrm>
            <a:off x="4155741" y="1842448"/>
            <a:ext cx="7579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Profilo positivo al test High </a:t>
            </a:r>
            <a:r>
              <a:rPr lang="it-IT" dirty="0" err="1"/>
              <a:t>Resolution</a:t>
            </a:r>
            <a:r>
              <a:rPr lang="it-IT" dirty="0"/>
              <a:t> Melting Analysis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35CA364-D6A2-1F92-BC98-921F089D8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031" y="3542251"/>
            <a:ext cx="7731457" cy="30776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2D7DB026-9FAD-0488-972D-CFEB1311BDF3}"/>
              </a:ext>
            </a:extLst>
          </p:cNvPr>
          <p:cNvSpPr/>
          <p:nvPr/>
        </p:nvSpPr>
        <p:spPr>
          <a:xfrm rot="5400000">
            <a:off x="1981231" y="6014145"/>
            <a:ext cx="596165" cy="9525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44FFB44-CA19-E251-BBA5-F673DA3373C6}"/>
              </a:ext>
            </a:extLst>
          </p:cNvPr>
          <p:cNvSpPr txBox="1"/>
          <p:nvPr/>
        </p:nvSpPr>
        <p:spPr>
          <a:xfrm>
            <a:off x="8943957" y="4480905"/>
            <a:ext cx="2623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Ma caratterizzazione Sanger non possibile per limite della metodica </a:t>
            </a:r>
          </a:p>
          <a:p>
            <a:r>
              <a:rPr lang="it-IT" dirty="0"/>
              <a:t>(% cellule mutate bassa)</a:t>
            </a:r>
          </a:p>
        </p:txBody>
      </p:sp>
      <p:sp>
        <p:nvSpPr>
          <p:cNvPr id="5" name="Segnaposto testo 3">
            <a:extLst>
              <a:ext uri="{FF2B5EF4-FFF2-40B4-BE49-F238E27FC236}">
                <a16:creationId xmlns:a16="http://schemas.microsoft.com/office/drawing/2014/main" id="{7684FA44-2A0A-4153-1C4D-EF500E09917A}"/>
              </a:ext>
            </a:extLst>
          </p:cNvPr>
          <p:cNvSpPr txBox="1">
            <a:spLocks/>
          </p:cNvSpPr>
          <p:nvPr/>
        </p:nvSpPr>
        <p:spPr>
          <a:xfrm>
            <a:off x="5070528" y="6321526"/>
            <a:ext cx="6994887" cy="304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sz="1050" dirty="0">
                <a:solidFill>
                  <a:schemeClr val="tx1"/>
                </a:solidFill>
              </a:rPr>
              <a:t>Fiorenza </a:t>
            </a:r>
            <a:r>
              <a:rPr lang="it-IT" sz="1050" dirty="0" err="1">
                <a:solidFill>
                  <a:schemeClr val="tx1"/>
                </a:solidFill>
              </a:rPr>
              <a:t>Irushani</a:t>
            </a:r>
            <a:r>
              <a:rPr lang="it-IT" sz="1050" dirty="0">
                <a:solidFill>
                  <a:schemeClr val="tx1"/>
                </a:solidFill>
              </a:rPr>
              <a:t> Vanderwert</a:t>
            </a:r>
          </a:p>
        </p:txBody>
      </p:sp>
      <p:sp>
        <p:nvSpPr>
          <p:cNvPr id="9" name="Segnaposto testo 4">
            <a:extLst>
              <a:ext uri="{FF2B5EF4-FFF2-40B4-BE49-F238E27FC236}">
                <a16:creationId xmlns:a16="http://schemas.microsoft.com/office/drawing/2014/main" id="{043C7B90-D181-44A4-2403-3EC8AD2B6250}"/>
              </a:ext>
            </a:extLst>
          </p:cNvPr>
          <p:cNvSpPr txBox="1">
            <a:spLocks/>
          </p:cNvSpPr>
          <p:nvPr/>
        </p:nvSpPr>
        <p:spPr>
          <a:xfrm>
            <a:off x="4769903" y="6542325"/>
            <a:ext cx="7295512" cy="304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chemeClr val="tx1"/>
                </a:solidFill>
              </a:rPr>
              <a:t>Giornata del Paziente 2025</a:t>
            </a:r>
          </a:p>
        </p:txBody>
      </p:sp>
    </p:spTree>
    <p:extLst>
      <p:ext uri="{BB962C8B-B14F-4D97-AF65-F5344CB8AC3E}">
        <p14:creationId xmlns:p14="http://schemas.microsoft.com/office/powerpoint/2010/main" val="345786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4" descr="1.099.000 Soltanto Una Persona Illustrazioni stock, grafiche vettoriali  royalty-free e clip art - iStock | Solo una donna, Persone, Solo adulti">
            <a:extLst>
              <a:ext uri="{FF2B5EF4-FFF2-40B4-BE49-F238E27FC236}">
                <a16:creationId xmlns:a16="http://schemas.microsoft.com/office/drawing/2014/main" id="{5BD81CEF-3203-15EA-B266-04CC616A7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31" y="1709601"/>
            <a:ext cx="1067315" cy="106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6" descr="Foto di Medico Stilizzato: scarica immagini gratuite di alta qualità |  Freepik">
            <a:extLst>
              <a:ext uri="{FF2B5EF4-FFF2-40B4-BE49-F238E27FC236}">
                <a16:creationId xmlns:a16="http://schemas.microsoft.com/office/drawing/2014/main" id="{D9BD5F1C-9BB4-802B-EF75-F2A9E1F6D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301" y="664409"/>
            <a:ext cx="983412" cy="98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Immagine 106">
            <a:extLst>
              <a:ext uri="{FF2B5EF4-FFF2-40B4-BE49-F238E27FC236}">
                <a16:creationId xmlns:a16="http://schemas.microsoft.com/office/drawing/2014/main" id="{54E8C925-6DE7-1B02-B640-6B9796F44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4606" y="1647821"/>
            <a:ext cx="1137074" cy="1137074"/>
          </a:xfrm>
          <a:prstGeom prst="rect">
            <a:avLst/>
          </a:prstGeom>
        </p:spPr>
      </p:pic>
      <p:sp>
        <p:nvSpPr>
          <p:cNvPr id="108" name="Freccia bidirezionale orizzontale 107">
            <a:extLst>
              <a:ext uri="{FF2B5EF4-FFF2-40B4-BE49-F238E27FC236}">
                <a16:creationId xmlns:a16="http://schemas.microsoft.com/office/drawing/2014/main" id="{857D639D-5663-60D1-933E-0466209802B7}"/>
              </a:ext>
            </a:extLst>
          </p:cNvPr>
          <p:cNvSpPr/>
          <p:nvPr/>
        </p:nvSpPr>
        <p:spPr>
          <a:xfrm rot="19760880">
            <a:off x="2071073" y="1661533"/>
            <a:ext cx="666962" cy="178679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9" name="Freccia bidirezionale orizzontale 108">
            <a:extLst>
              <a:ext uri="{FF2B5EF4-FFF2-40B4-BE49-F238E27FC236}">
                <a16:creationId xmlns:a16="http://schemas.microsoft.com/office/drawing/2014/main" id="{EBBE01B0-AF42-5B37-0B46-519EE81A6847}"/>
              </a:ext>
            </a:extLst>
          </p:cNvPr>
          <p:cNvSpPr/>
          <p:nvPr/>
        </p:nvSpPr>
        <p:spPr>
          <a:xfrm rot="2116961">
            <a:off x="3176518" y="1673745"/>
            <a:ext cx="666962" cy="178679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6" name="Picture 2" descr="Illustrazione Uomo Dubbioso, Persone, Punto Interrogativo, Dubbio PNG e  Vector per il download gratuito">
            <a:extLst>
              <a:ext uri="{FF2B5EF4-FFF2-40B4-BE49-F238E27FC236}">
                <a16:creationId xmlns:a16="http://schemas.microsoft.com/office/drawing/2014/main" id="{65E01F28-4131-D466-D502-E4964A99D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3" y="4808"/>
            <a:ext cx="1371538" cy="137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Immagine 102">
            <a:extLst>
              <a:ext uri="{FF2B5EF4-FFF2-40B4-BE49-F238E27FC236}">
                <a16:creationId xmlns:a16="http://schemas.microsoft.com/office/drawing/2014/main" id="{4AB06599-2370-FA19-D89E-1DA2096DB4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8304" y="461605"/>
            <a:ext cx="4600783" cy="2019626"/>
          </a:xfrm>
          <a:prstGeom prst="rect">
            <a:avLst/>
          </a:prstGeom>
        </p:spPr>
      </p:pic>
      <p:sp>
        <p:nvSpPr>
          <p:cNvPr id="104" name="CasellaDiTesto 103">
            <a:extLst>
              <a:ext uri="{FF2B5EF4-FFF2-40B4-BE49-F238E27FC236}">
                <a16:creationId xmlns:a16="http://schemas.microsoft.com/office/drawing/2014/main" id="{641C0898-3EB2-C84F-E1DF-4C19071D607A}"/>
              </a:ext>
            </a:extLst>
          </p:cNvPr>
          <p:cNvSpPr txBox="1"/>
          <p:nvPr/>
        </p:nvSpPr>
        <p:spPr>
          <a:xfrm>
            <a:off x="1400131" y="179298"/>
            <a:ext cx="3947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 se entrambi i test sono NEGATIVI?</a:t>
            </a:r>
          </a:p>
        </p:txBody>
      </p:sp>
      <p:sp>
        <p:nvSpPr>
          <p:cNvPr id="110" name="Parentesi graffa chiusa 109">
            <a:extLst>
              <a:ext uri="{FF2B5EF4-FFF2-40B4-BE49-F238E27FC236}">
                <a16:creationId xmlns:a16="http://schemas.microsoft.com/office/drawing/2014/main" id="{5068674A-CB9A-3EBF-3BBE-32467071FE3A}"/>
              </a:ext>
            </a:extLst>
          </p:cNvPr>
          <p:cNvSpPr/>
          <p:nvPr/>
        </p:nvSpPr>
        <p:spPr>
          <a:xfrm rot="5400000">
            <a:off x="2720118" y="2136896"/>
            <a:ext cx="427769" cy="172376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1" name="CasellaDiTesto 110">
            <a:extLst>
              <a:ext uri="{FF2B5EF4-FFF2-40B4-BE49-F238E27FC236}">
                <a16:creationId xmlns:a16="http://schemas.microsoft.com/office/drawing/2014/main" id="{CABF0491-81C7-E668-FC2B-423B19DBC96D}"/>
              </a:ext>
            </a:extLst>
          </p:cNvPr>
          <p:cNvSpPr txBox="1"/>
          <p:nvPr/>
        </p:nvSpPr>
        <p:spPr>
          <a:xfrm>
            <a:off x="1745835" y="3219447"/>
            <a:ext cx="2880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SEQUENZIAMENTO NGS</a:t>
            </a:r>
          </a:p>
        </p:txBody>
      </p:sp>
      <p:pic>
        <p:nvPicPr>
          <p:cNvPr id="1028" name="Picture 4" descr="sequencers-large">
            <a:extLst>
              <a:ext uri="{FF2B5EF4-FFF2-40B4-BE49-F238E27FC236}">
                <a16:creationId xmlns:a16="http://schemas.microsoft.com/office/drawing/2014/main" id="{7AF4F642-4AFB-E020-BAE7-7C5C4014FE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7" r="41647"/>
          <a:stretch/>
        </p:blipFill>
        <p:spPr bwMode="auto">
          <a:xfrm>
            <a:off x="7258498" y="3469416"/>
            <a:ext cx="3340394" cy="307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Immagine 122">
            <a:extLst>
              <a:ext uri="{FF2B5EF4-FFF2-40B4-BE49-F238E27FC236}">
                <a16:creationId xmlns:a16="http://schemas.microsoft.com/office/drawing/2014/main" id="{3B6B0BDB-A338-1D76-A735-68F7C496F2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34631" y="3805255"/>
            <a:ext cx="2729099" cy="2288552"/>
          </a:xfrm>
          <a:prstGeom prst="rect">
            <a:avLst/>
          </a:prstGeom>
        </p:spPr>
      </p:pic>
      <p:pic>
        <p:nvPicPr>
          <p:cNvPr id="124" name="Immagine 123">
            <a:extLst>
              <a:ext uri="{FF2B5EF4-FFF2-40B4-BE49-F238E27FC236}">
                <a16:creationId xmlns:a16="http://schemas.microsoft.com/office/drawing/2014/main" id="{5EF3E962-B9FF-462E-E0DA-04ACF8328D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334" y="3818081"/>
            <a:ext cx="3506706" cy="2375510"/>
          </a:xfrm>
          <a:prstGeom prst="rect">
            <a:avLst/>
          </a:prstGeom>
        </p:spPr>
      </p:pic>
      <p:sp>
        <p:nvSpPr>
          <p:cNvPr id="2" name="Freccia bidirezionale orizzontale 1">
            <a:extLst>
              <a:ext uri="{FF2B5EF4-FFF2-40B4-BE49-F238E27FC236}">
                <a16:creationId xmlns:a16="http://schemas.microsoft.com/office/drawing/2014/main" id="{4B28956F-27B1-A0A8-D6D9-E9A436598019}"/>
              </a:ext>
            </a:extLst>
          </p:cNvPr>
          <p:cNvSpPr/>
          <p:nvPr/>
        </p:nvSpPr>
        <p:spPr>
          <a:xfrm>
            <a:off x="2224875" y="2367955"/>
            <a:ext cx="1341412" cy="68070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testo 3">
            <a:extLst>
              <a:ext uri="{FF2B5EF4-FFF2-40B4-BE49-F238E27FC236}">
                <a16:creationId xmlns:a16="http://schemas.microsoft.com/office/drawing/2014/main" id="{85A4E1C5-A29E-DD0A-CEBF-361FF601FAA4}"/>
              </a:ext>
            </a:extLst>
          </p:cNvPr>
          <p:cNvSpPr txBox="1">
            <a:spLocks/>
          </p:cNvSpPr>
          <p:nvPr/>
        </p:nvSpPr>
        <p:spPr>
          <a:xfrm>
            <a:off x="5070528" y="6321526"/>
            <a:ext cx="6994887" cy="304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sz="1050" dirty="0">
                <a:solidFill>
                  <a:schemeClr val="tx1"/>
                </a:solidFill>
              </a:rPr>
              <a:t>Fiorenza </a:t>
            </a:r>
            <a:r>
              <a:rPr lang="it-IT" sz="1050" dirty="0" err="1">
                <a:solidFill>
                  <a:schemeClr val="tx1"/>
                </a:solidFill>
              </a:rPr>
              <a:t>Irushani</a:t>
            </a:r>
            <a:r>
              <a:rPr lang="it-IT" sz="1050" dirty="0">
                <a:solidFill>
                  <a:schemeClr val="tx1"/>
                </a:solidFill>
              </a:rPr>
              <a:t> Vanderwert</a:t>
            </a:r>
          </a:p>
        </p:txBody>
      </p:sp>
      <p:sp>
        <p:nvSpPr>
          <p:cNvPr id="6" name="Segnaposto testo 4">
            <a:extLst>
              <a:ext uri="{FF2B5EF4-FFF2-40B4-BE49-F238E27FC236}">
                <a16:creationId xmlns:a16="http://schemas.microsoft.com/office/drawing/2014/main" id="{DAB3D846-27B5-071E-18C2-7876B2286350}"/>
              </a:ext>
            </a:extLst>
          </p:cNvPr>
          <p:cNvSpPr txBox="1">
            <a:spLocks/>
          </p:cNvSpPr>
          <p:nvPr/>
        </p:nvSpPr>
        <p:spPr>
          <a:xfrm>
            <a:off x="4769903" y="6542325"/>
            <a:ext cx="7295512" cy="304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chemeClr val="tx1"/>
                </a:solidFill>
              </a:rPr>
              <a:t>Giornata del Paziente 2025</a:t>
            </a:r>
          </a:p>
        </p:txBody>
      </p:sp>
    </p:spTree>
    <p:extLst>
      <p:ext uri="{BB962C8B-B14F-4D97-AF65-F5344CB8AC3E}">
        <p14:creationId xmlns:p14="http://schemas.microsoft.com/office/powerpoint/2010/main" val="1884235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il singolo disegno continuo a linea singola del giovane medico maschio  aiuta il paziente a camminare la terapia usando la stampella in ospedale.  concetto di servizio di trattamento medico illustrazione vettoriale di">
            <a:extLst>
              <a:ext uri="{FF2B5EF4-FFF2-40B4-BE49-F238E27FC236}">
                <a16:creationId xmlns:a16="http://schemas.microsoft.com/office/drawing/2014/main" id="{E5A09F6E-D15F-029E-56FC-1488686FE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548" y="4226011"/>
            <a:ext cx="3693256" cy="258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cona linea per referto medico 2258582 Arte vettoriale a Vecteezy">
            <a:extLst>
              <a:ext uri="{FF2B5EF4-FFF2-40B4-BE49-F238E27FC236}">
                <a16:creationId xmlns:a16="http://schemas.microsoft.com/office/drawing/2014/main" id="{96F0FF60-97E2-9371-8077-70B501C01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30" y="1269242"/>
            <a:ext cx="2488985" cy="379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06F9E1A-B161-3E50-BA3C-1EB611317F7B}"/>
              </a:ext>
            </a:extLst>
          </p:cNvPr>
          <p:cNvSpPr txBox="1"/>
          <p:nvPr/>
        </p:nvSpPr>
        <p:spPr>
          <a:xfrm>
            <a:off x="3334110" y="2106760"/>
            <a:ext cx="21893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dirty="0"/>
              <a:t>Nome Cognome</a:t>
            </a:r>
          </a:p>
          <a:p>
            <a:pPr marL="285750" indent="-285750">
              <a:buFontTx/>
              <a:buChar char="-"/>
            </a:pPr>
            <a:r>
              <a:rPr lang="it-IT" dirty="0"/>
              <a:t>Data di nascita ….</a:t>
            </a:r>
          </a:p>
          <a:p>
            <a:pPr marL="285750" indent="-285750">
              <a:buFontTx/>
              <a:buChar char="-"/>
            </a:pPr>
            <a:r>
              <a:rPr lang="it-IT" dirty="0"/>
              <a:t>Esito esame</a:t>
            </a:r>
          </a:p>
          <a:p>
            <a:pPr marL="285750" indent="-285750">
              <a:buFontTx/>
              <a:buChar char="-"/>
            </a:pPr>
            <a:r>
              <a:rPr lang="it-IT" dirty="0"/>
              <a:t>Eventuali note</a:t>
            </a:r>
          </a:p>
          <a:p>
            <a:pPr marL="285750" indent="-285750">
              <a:buFontTx/>
              <a:buChar char="-"/>
            </a:pPr>
            <a:r>
              <a:rPr lang="it-IT" dirty="0"/>
              <a:t>Firma </a:t>
            </a:r>
          </a:p>
        </p:txBody>
      </p:sp>
      <p:sp>
        <p:nvSpPr>
          <p:cNvPr id="3" name="Fumetto: ovale 2">
            <a:extLst>
              <a:ext uri="{FF2B5EF4-FFF2-40B4-BE49-F238E27FC236}">
                <a16:creationId xmlns:a16="http://schemas.microsoft.com/office/drawing/2014/main" id="{0AA9D0B7-0A35-8669-9F11-09CADA878A6E}"/>
              </a:ext>
            </a:extLst>
          </p:cNvPr>
          <p:cNvSpPr/>
          <p:nvPr/>
        </p:nvSpPr>
        <p:spPr>
          <a:xfrm rot="2569883">
            <a:off x="3124018" y="1787652"/>
            <a:ext cx="2558659" cy="2108139"/>
          </a:xfrm>
          <a:prstGeom prst="wedgeEllipseCallou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87E12AA-CB00-82A7-CB51-6D0ECEEB13A7}"/>
              </a:ext>
            </a:extLst>
          </p:cNvPr>
          <p:cNvSpPr txBox="1"/>
          <p:nvPr/>
        </p:nvSpPr>
        <p:spPr>
          <a:xfrm>
            <a:off x="395414" y="293166"/>
            <a:ext cx="8249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INSERIMENTO RISULTATI, FIRMA E CONSEGNA REFERTO</a:t>
            </a:r>
          </a:p>
        </p:txBody>
      </p:sp>
      <p:sp>
        <p:nvSpPr>
          <p:cNvPr id="7" name="Segnaposto testo 3">
            <a:extLst>
              <a:ext uri="{FF2B5EF4-FFF2-40B4-BE49-F238E27FC236}">
                <a16:creationId xmlns:a16="http://schemas.microsoft.com/office/drawing/2014/main" id="{F12EE7BA-C9D5-6F1C-65C5-5999C94B424C}"/>
              </a:ext>
            </a:extLst>
          </p:cNvPr>
          <p:cNvSpPr txBox="1">
            <a:spLocks/>
          </p:cNvSpPr>
          <p:nvPr/>
        </p:nvSpPr>
        <p:spPr>
          <a:xfrm>
            <a:off x="213295" y="6301951"/>
            <a:ext cx="6994887" cy="304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050" dirty="0">
                <a:solidFill>
                  <a:schemeClr val="tx1"/>
                </a:solidFill>
              </a:rPr>
              <a:t>Fiorenza </a:t>
            </a:r>
            <a:r>
              <a:rPr lang="it-IT" sz="1050" dirty="0" err="1">
                <a:solidFill>
                  <a:schemeClr val="tx1"/>
                </a:solidFill>
              </a:rPr>
              <a:t>Irushani</a:t>
            </a:r>
            <a:r>
              <a:rPr lang="it-IT" sz="1050" dirty="0">
                <a:solidFill>
                  <a:schemeClr val="tx1"/>
                </a:solidFill>
              </a:rPr>
              <a:t> Vanderwert</a:t>
            </a:r>
          </a:p>
        </p:txBody>
      </p:sp>
      <p:sp>
        <p:nvSpPr>
          <p:cNvPr id="8" name="Segnaposto testo 4">
            <a:extLst>
              <a:ext uri="{FF2B5EF4-FFF2-40B4-BE49-F238E27FC236}">
                <a16:creationId xmlns:a16="http://schemas.microsoft.com/office/drawing/2014/main" id="{2153A2D2-E26F-8D98-39C3-A055AE601A6F}"/>
              </a:ext>
            </a:extLst>
          </p:cNvPr>
          <p:cNvSpPr txBox="1">
            <a:spLocks/>
          </p:cNvSpPr>
          <p:nvPr/>
        </p:nvSpPr>
        <p:spPr>
          <a:xfrm>
            <a:off x="197903" y="6553012"/>
            <a:ext cx="7295512" cy="304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>
                <a:solidFill>
                  <a:schemeClr val="tx1"/>
                </a:solidFill>
              </a:rPr>
              <a:t>Giornata del Paziente 2025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3D8D6487-E641-7E86-700C-D03977C7BE31}"/>
              </a:ext>
            </a:extLst>
          </p:cNvPr>
          <p:cNvGrpSpPr/>
          <p:nvPr/>
        </p:nvGrpSpPr>
        <p:grpSpPr>
          <a:xfrm>
            <a:off x="6005259" y="304060"/>
            <a:ext cx="6030657" cy="5047487"/>
            <a:chOff x="5857651" y="385827"/>
            <a:chExt cx="6218070" cy="5159609"/>
          </a:xfrm>
        </p:grpSpPr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8AD3FD8C-E842-8AAE-25DC-18E2D90EF5DC}"/>
                </a:ext>
              </a:extLst>
            </p:cNvPr>
            <p:cNvSpPr txBox="1"/>
            <p:nvPr/>
          </p:nvSpPr>
          <p:spPr>
            <a:xfrm>
              <a:off x="5857651" y="797857"/>
              <a:ext cx="6218070" cy="2784737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200000"/>
                </a:lnSpc>
                <a:buFont typeface="Arial" panose="020B0604020202020204" pitchFamily="34" charset="0"/>
                <a:buChar char="•"/>
              </a:pPr>
              <a:r>
                <a:rPr lang="it-IT" dirty="0"/>
                <a:t>Campione di sangue non idoneo o provette non adeguate</a:t>
              </a:r>
            </a:p>
            <a:p>
              <a:pPr marL="285750" indent="-285750">
                <a:lnSpc>
                  <a:spcPct val="200000"/>
                </a:lnSpc>
                <a:buFont typeface="Arial" panose="020B0604020202020204" pitchFamily="34" charset="0"/>
                <a:buChar char="•"/>
              </a:pPr>
              <a:r>
                <a:rPr lang="it-IT" dirty="0"/>
                <a:t>Modulistica non correttamente compilata </a:t>
              </a:r>
            </a:p>
            <a:p>
              <a:pPr marL="285750" indent="-285750">
                <a:lnSpc>
                  <a:spcPct val="200000"/>
                </a:lnSpc>
                <a:buFont typeface="Arial" panose="020B0604020202020204" pitchFamily="34" charset="0"/>
                <a:buChar char="•"/>
              </a:pPr>
              <a:r>
                <a:rPr lang="it-IT" dirty="0"/>
                <a:t>Consenso informato non firmato</a:t>
              </a:r>
            </a:p>
            <a:p>
              <a:pPr marL="285750" indent="-285750">
                <a:lnSpc>
                  <a:spcPct val="200000"/>
                </a:lnSpc>
                <a:buFont typeface="Arial" panose="020B0604020202020204" pitchFamily="34" charset="0"/>
                <a:buChar char="•"/>
              </a:pPr>
              <a:r>
                <a:rPr lang="it-IT" dirty="0"/>
                <a:t>Qualità e quantità DNA non sufficiente </a:t>
              </a:r>
            </a:p>
            <a:p>
              <a:pPr marL="285750" indent="-285750">
                <a:lnSpc>
                  <a:spcPct val="200000"/>
                </a:lnSpc>
                <a:buFont typeface="Arial" panose="020B0604020202020204" pitchFamily="34" charset="0"/>
                <a:buChar char="•"/>
              </a:pPr>
              <a:r>
                <a:rPr lang="it-IT" dirty="0"/>
                <a:t>Dubbia interpretazione dei risultati</a:t>
              </a:r>
            </a:p>
          </p:txBody>
        </p:sp>
        <p:sp>
          <p:nvSpPr>
            <p:cNvPr id="9" name="Freccia in giù 8">
              <a:extLst>
                <a:ext uri="{FF2B5EF4-FFF2-40B4-BE49-F238E27FC236}">
                  <a16:creationId xmlns:a16="http://schemas.microsoft.com/office/drawing/2014/main" id="{03E33E27-DDE2-73EA-978B-802A29C43C86}"/>
                </a:ext>
              </a:extLst>
            </p:cNvPr>
            <p:cNvSpPr/>
            <p:nvPr/>
          </p:nvSpPr>
          <p:spPr>
            <a:xfrm>
              <a:off x="8702592" y="3717046"/>
              <a:ext cx="785282" cy="1316402"/>
            </a:xfrm>
            <a:prstGeom prst="downArrow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AFC8D586-6890-DBAA-FC39-7F07B8020A40}"/>
                </a:ext>
              </a:extLst>
            </p:cNvPr>
            <p:cNvSpPr txBox="1"/>
            <p:nvPr/>
          </p:nvSpPr>
          <p:spPr>
            <a:xfrm>
              <a:off x="7256781" y="5167900"/>
              <a:ext cx="3676903" cy="377536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dirty="0"/>
                <a:t>Ritardo nella consegna del referto</a:t>
              </a:r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77DE6BFF-786B-E9BE-193F-F0299FB66B66}"/>
                </a:ext>
              </a:extLst>
            </p:cNvPr>
            <p:cNvSpPr/>
            <p:nvPr/>
          </p:nvSpPr>
          <p:spPr>
            <a:xfrm>
              <a:off x="8266191" y="385827"/>
              <a:ext cx="16580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dirty="0">
                  <a:solidFill>
                    <a:srgbClr val="C00000"/>
                  </a:solidFill>
                  <a:latin typeface="Calibri" pitchFamily="34" charset="0"/>
                  <a:ea typeface="ＭＳ Ｐゴシック" pitchFamily="34" charset="-128"/>
                </a:rPr>
                <a:t>Non conformità</a:t>
              </a:r>
              <a:endParaRPr lang="it-IT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840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E2EC90F-EE8C-6E51-90AE-CD234D44592E}"/>
              </a:ext>
            </a:extLst>
          </p:cNvPr>
          <p:cNvSpPr txBox="1"/>
          <p:nvPr/>
        </p:nvSpPr>
        <p:spPr>
          <a:xfrm>
            <a:off x="522449" y="1944146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>
                <a:solidFill>
                  <a:srgbClr val="C00000"/>
                </a:solidFill>
                <a:latin typeface="Lucida Calligraphy" panose="03010101010101010101" pitchFamily="66" charset="0"/>
                <a:cs typeface="Dreaming Outloud Script Pro" panose="020F0502020204030204" pitchFamily="66" charset="0"/>
              </a:rPr>
              <a:t>GRAZIE</a:t>
            </a:r>
            <a:endParaRPr lang="en-US" sz="2200" dirty="0">
              <a:solidFill>
                <a:srgbClr val="C00000"/>
              </a:solidFill>
              <a:latin typeface="Lucida Calligraphy" panose="03010101010101010101" pitchFamily="66" charset="0"/>
              <a:cs typeface="Dreaming Outloud Script Pro" panose="020F0502020204030204" pitchFamily="66" charset="0"/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46CF8F4-7209-DC98-9134-F83C171CABD5}"/>
              </a:ext>
            </a:extLst>
          </p:cNvPr>
          <p:cNvSpPr txBox="1">
            <a:spLocks/>
          </p:cNvSpPr>
          <p:nvPr/>
        </p:nvSpPr>
        <p:spPr>
          <a:xfrm>
            <a:off x="158340" y="6206426"/>
            <a:ext cx="6994887" cy="304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100" dirty="0">
                <a:solidFill>
                  <a:schemeClr val="tx1"/>
                </a:solidFill>
              </a:rPr>
              <a:t>Fiorenza </a:t>
            </a:r>
            <a:r>
              <a:rPr lang="it-IT" sz="1100" dirty="0" err="1">
                <a:solidFill>
                  <a:schemeClr val="tx1"/>
                </a:solidFill>
              </a:rPr>
              <a:t>Irushani</a:t>
            </a:r>
            <a:r>
              <a:rPr lang="it-IT" sz="1100" dirty="0">
                <a:solidFill>
                  <a:schemeClr val="tx1"/>
                </a:solidFill>
              </a:rPr>
              <a:t> Vanderwert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CA187D0-CEAF-DC3C-FC19-8DEB5630BD31}"/>
              </a:ext>
            </a:extLst>
          </p:cNvPr>
          <p:cNvSpPr txBox="1">
            <a:spLocks/>
          </p:cNvSpPr>
          <p:nvPr/>
        </p:nvSpPr>
        <p:spPr>
          <a:xfrm>
            <a:off x="154654" y="6474010"/>
            <a:ext cx="7295512" cy="304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400" dirty="0">
                <a:solidFill>
                  <a:schemeClr val="tx1"/>
                </a:solidFill>
              </a:rPr>
              <a:t>Giornata del Paziente 2025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9536F05-0A91-31D5-137D-AB5184A7C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309" y="234249"/>
            <a:ext cx="7459371" cy="41958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6A7A4D9F-658E-7970-4DDA-C2EB3A35A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49" b="75879" l="19649" r="77955">
                        <a14:foregroundMark x1="43610" y1="23482" x2="43610" y2="23482"/>
                        <a14:foregroundMark x1="47764" y1="22204" x2="47764" y2="22204"/>
                        <a14:foregroundMark x1="49681" y1="19968" x2="49681" y2="19968"/>
                        <a14:foregroundMark x1="41374" y1="70607" x2="41374" y2="70607"/>
                        <a14:foregroundMark x1="41853" y1="72204" x2="41853" y2="72204"/>
                        <a14:foregroundMark x1="42492" y1="74441" x2="42492" y2="74441"/>
                        <a14:foregroundMark x1="42492" y1="75879" x2="42492" y2="75879"/>
                        <a14:foregroundMark x1="51757" y1="75240" x2="51757" y2="75240"/>
                        <a14:foregroundMark x1="76198" y1="47604" x2="76198" y2="47604"/>
                        <a14:foregroundMark x1="77955" y1="45687" x2="77955" y2="45687"/>
                        <a14:foregroundMark x1="38179" y1="37061" x2="38179" y2="37061"/>
                        <a14:foregroundMark x1="36901" y1="38339" x2="36901" y2="38339"/>
                        <a14:foregroundMark x1="36901" y1="38339" x2="36901" y2="38339"/>
                        <a14:foregroundMark x1="36901" y1="38339" x2="36901" y2="38339"/>
                        <a14:foregroundMark x1="37700" y1="38498" x2="37700" y2="38498"/>
                        <a14:foregroundMark x1="37859" y1="35463" x2="37061" y2="39617"/>
                        <a14:foregroundMark x1="41054" y1="30671" x2="39776" y2="32748"/>
                        <a14:foregroundMark x1="49361" y1="50319" x2="49361" y2="50319"/>
                        <a14:foregroundMark x1="22684" y1="46486" x2="22684" y2="46486"/>
                      </a14:backgroundRemoval>
                    </a14:imgEffect>
                  </a14:imgLayer>
                </a14:imgProps>
              </a:ext>
            </a:extLst>
          </a:blip>
          <a:srcRect l="13117" t="17989" r="19856" b="19173"/>
          <a:stretch/>
        </p:blipFill>
        <p:spPr>
          <a:xfrm>
            <a:off x="2817340" y="3962254"/>
            <a:ext cx="2594919" cy="2432754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55535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E4F4CB06-FC82-41C3-202B-60AF13DB912B}"/>
              </a:ext>
            </a:extLst>
          </p:cNvPr>
          <p:cNvSpPr/>
          <p:nvPr/>
        </p:nvSpPr>
        <p:spPr>
          <a:xfrm>
            <a:off x="155203" y="218461"/>
            <a:ext cx="6653809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noAutofit/>
          </a:bodyPr>
          <a:lstStyle/>
          <a:p>
            <a:pPr algn="ctr">
              <a:defRPr/>
            </a:pPr>
            <a:r>
              <a:rPr lang="it-IT" sz="5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LABORATORIO CRIMM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E900F99-3D77-6607-6215-B1CE39A0F032}"/>
              </a:ext>
            </a:extLst>
          </p:cNvPr>
          <p:cNvSpPr txBox="1"/>
          <p:nvPr/>
        </p:nvSpPr>
        <p:spPr>
          <a:xfrm>
            <a:off x="155203" y="1141791"/>
            <a:ext cx="734671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defRPr/>
            </a:pPr>
            <a:r>
              <a:rPr lang="it-IT" dirty="0">
                <a:solidFill>
                  <a:prstClr val="black"/>
                </a:solidFill>
                <a:latin typeface="Calibri"/>
              </a:rPr>
              <a:t>CENTRO DI RICERCA ED INNOVAZIONE PER MALATTIE MIELOPROLIFERATIVE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98A47F2-FF26-AAE6-440E-60811399C363}"/>
              </a:ext>
            </a:extLst>
          </p:cNvPr>
          <p:cNvSpPr txBox="1"/>
          <p:nvPr/>
        </p:nvSpPr>
        <p:spPr>
          <a:xfrm>
            <a:off x="7983194" y="3044701"/>
            <a:ext cx="3702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t-IT" sz="2400" b="1" dirty="0">
                <a:solidFill>
                  <a:srgbClr val="FF0000"/>
                </a:solidFill>
                <a:latin typeface="Calibri"/>
              </a:rPr>
              <a:t>DIAGNOSTICA e RICERCA</a:t>
            </a:r>
            <a:r>
              <a:rPr lang="it-IT" sz="2400" dirty="0">
                <a:solidFill>
                  <a:srgbClr val="FF0000"/>
                </a:solidFill>
                <a:latin typeface="Calibri"/>
              </a:rPr>
              <a:t>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E727473-CFF1-F1A9-6D12-8761E796FD19}"/>
              </a:ext>
            </a:extLst>
          </p:cNvPr>
          <p:cNvSpPr txBox="1"/>
          <p:nvPr/>
        </p:nvSpPr>
        <p:spPr>
          <a:xfrm>
            <a:off x="155203" y="2813869"/>
            <a:ext cx="35005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Laboratorio di </a:t>
            </a:r>
            <a:r>
              <a:rPr lang="it-IT" dirty="0" err="1"/>
              <a:t>OncoEmatologia</a:t>
            </a:r>
            <a:r>
              <a:rPr lang="it-IT" dirty="0"/>
              <a:t>:</a:t>
            </a:r>
          </a:p>
          <a:p>
            <a:r>
              <a:rPr lang="it-IT" dirty="0"/>
              <a:t>Onco= tumori</a:t>
            </a:r>
          </a:p>
          <a:p>
            <a:r>
              <a:rPr lang="it-IT" dirty="0"/>
              <a:t>Ematologia= sangue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A47D8DB-C201-1412-AD35-4CAC065F440C}"/>
              </a:ext>
            </a:extLst>
          </p:cNvPr>
          <p:cNvSpPr txBox="1"/>
          <p:nvPr/>
        </p:nvSpPr>
        <p:spPr>
          <a:xfrm>
            <a:off x="3769929" y="2819883"/>
            <a:ext cx="39531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malattie mieloproliferative croniche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Mastocitosi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Leucemia Mieloide Acuta</a:t>
            </a:r>
          </a:p>
        </p:txBody>
      </p:sp>
      <p:sp>
        <p:nvSpPr>
          <p:cNvPr id="18" name="Parentesi graffa aperta 17">
            <a:extLst>
              <a:ext uri="{FF2B5EF4-FFF2-40B4-BE49-F238E27FC236}">
                <a16:creationId xmlns:a16="http://schemas.microsoft.com/office/drawing/2014/main" id="{8DB92459-2851-775D-FBE0-497AD5289550}"/>
              </a:ext>
            </a:extLst>
          </p:cNvPr>
          <p:cNvSpPr/>
          <p:nvPr/>
        </p:nvSpPr>
        <p:spPr>
          <a:xfrm>
            <a:off x="3267857" y="2837986"/>
            <a:ext cx="343561" cy="923330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D64D4938-15A3-BE49-CA3E-2CAE1786B78C}"/>
              </a:ext>
            </a:extLst>
          </p:cNvPr>
          <p:cNvCxnSpPr/>
          <p:nvPr/>
        </p:nvCxnSpPr>
        <p:spPr>
          <a:xfrm>
            <a:off x="7501913" y="3297382"/>
            <a:ext cx="43410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1" name="Segnaposto contenuto 4">
            <a:extLst>
              <a:ext uri="{FF2B5EF4-FFF2-40B4-BE49-F238E27FC236}">
                <a16:creationId xmlns:a16="http://schemas.microsoft.com/office/drawing/2014/main" id="{704BE16A-D603-DF1B-6360-B4DDD8C241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116"/>
          <a:stretch/>
        </p:blipFill>
        <p:spPr>
          <a:xfrm>
            <a:off x="105898" y="5181430"/>
            <a:ext cx="3376209" cy="768106"/>
          </a:xfrm>
          <a:prstGeom prst="rect">
            <a:avLst/>
          </a:prstGeom>
        </p:spPr>
      </p:pic>
      <p:pic>
        <p:nvPicPr>
          <p:cNvPr id="22" name="Segnaposto contenuto 4">
            <a:extLst>
              <a:ext uri="{FF2B5EF4-FFF2-40B4-BE49-F238E27FC236}">
                <a16:creationId xmlns:a16="http://schemas.microsoft.com/office/drawing/2014/main" id="{7D8E2915-4A9F-DA65-9A76-8B16FC4E35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91"/>
          <a:stretch/>
        </p:blipFill>
        <p:spPr>
          <a:xfrm>
            <a:off x="6582884" y="5344974"/>
            <a:ext cx="3376209" cy="763120"/>
          </a:xfrm>
          <a:prstGeom prst="rect">
            <a:avLst/>
          </a:prstGeom>
        </p:spPr>
      </p:pic>
      <p:pic>
        <p:nvPicPr>
          <p:cNvPr id="23" name="Segnaposto contenuto 4">
            <a:extLst>
              <a:ext uri="{FF2B5EF4-FFF2-40B4-BE49-F238E27FC236}">
                <a16:creationId xmlns:a16="http://schemas.microsoft.com/office/drawing/2014/main" id="{678F9B0A-AAE4-EA09-8908-F848A61977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5" b="49286"/>
          <a:stretch/>
        </p:blipFill>
        <p:spPr>
          <a:xfrm>
            <a:off x="3406401" y="5344974"/>
            <a:ext cx="3194289" cy="627383"/>
          </a:xfrm>
          <a:prstGeom prst="rect">
            <a:avLst/>
          </a:prstGeom>
        </p:spPr>
      </p:pic>
      <p:pic>
        <p:nvPicPr>
          <p:cNvPr id="24" name="Segnaposto contenuto 4">
            <a:extLst>
              <a:ext uri="{FF2B5EF4-FFF2-40B4-BE49-F238E27FC236}">
                <a16:creationId xmlns:a16="http://schemas.microsoft.com/office/drawing/2014/main" id="{2B1516B7-F0C8-AC96-A004-4983EEA03A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59" r="40467" b="27313"/>
          <a:stretch/>
        </p:blipFill>
        <p:spPr>
          <a:xfrm>
            <a:off x="9901193" y="5330042"/>
            <a:ext cx="1969161" cy="650204"/>
          </a:xfrm>
          <a:prstGeom prst="rect">
            <a:avLst/>
          </a:prstGeo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33EC269-ADC6-FE97-E5B7-3B762DB42B09}"/>
              </a:ext>
            </a:extLst>
          </p:cNvPr>
          <p:cNvSpPr txBox="1">
            <a:spLocks/>
          </p:cNvSpPr>
          <p:nvPr/>
        </p:nvSpPr>
        <p:spPr>
          <a:xfrm>
            <a:off x="158340" y="6289808"/>
            <a:ext cx="6994887" cy="304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>
                <a:solidFill>
                  <a:schemeClr val="tx1"/>
                </a:solidFill>
              </a:rPr>
              <a:t>Fiorenza </a:t>
            </a:r>
            <a:r>
              <a:rPr lang="it-IT" dirty="0" err="1">
                <a:solidFill>
                  <a:schemeClr val="tx1"/>
                </a:solidFill>
              </a:rPr>
              <a:t>Irushani</a:t>
            </a:r>
            <a:r>
              <a:rPr lang="it-IT" dirty="0">
                <a:solidFill>
                  <a:schemeClr val="tx1"/>
                </a:solidFill>
              </a:rPr>
              <a:t> Vanderwert</a:t>
            </a:r>
          </a:p>
        </p:txBody>
      </p:sp>
      <p:sp>
        <p:nvSpPr>
          <p:cNvPr id="6" name="Segnaposto testo 4">
            <a:extLst>
              <a:ext uri="{FF2B5EF4-FFF2-40B4-BE49-F238E27FC236}">
                <a16:creationId xmlns:a16="http://schemas.microsoft.com/office/drawing/2014/main" id="{5C5B688F-26F9-81DF-0547-A30C39CBAC06}"/>
              </a:ext>
            </a:extLst>
          </p:cNvPr>
          <p:cNvSpPr txBox="1">
            <a:spLocks/>
          </p:cNvSpPr>
          <p:nvPr/>
        </p:nvSpPr>
        <p:spPr>
          <a:xfrm>
            <a:off x="154654" y="6474010"/>
            <a:ext cx="7295512" cy="304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>
                <a:solidFill>
                  <a:schemeClr val="tx1"/>
                </a:solidFill>
              </a:rPr>
              <a:t>Giornata del Paziente 2025</a:t>
            </a:r>
          </a:p>
        </p:txBody>
      </p:sp>
    </p:spTree>
    <p:extLst>
      <p:ext uri="{BB962C8B-B14F-4D97-AF65-F5344CB8AC3E}">
        <p14:creationId xmlns:p14="http://schemas.microsoft.com/office/powerpoint/2010/main" val="590598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55C53C13-7CBA-94B4-4FA5-11735F73DF26}"/>
              </a:ext>
            </a:extLst>
          </p:cNvPr>
          <p:cNvSpPr txBox="1"/>
          <p:nvPr/>
        </p:nvSpPr>
        <p:spPr>
          <a:xfrm>
            <a:off x="648930" y="2714433"/>
            <a:ext cx="3667037" cy="1400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 err="1">
                <a:effectLst/>
              </a:rPr>
              <a:t>responsabile</a:t>
            </a:r>
            <a:r>
              <a:rPr lang="en-US" b="0" i="0" dirty="0">
                <a:effectLst/>
              </a:rPr>
              <a:t> di </a:t>
            </a:r>
            <a:r>
              <a:rPr lang="en-US" b="0" i="0" dirty="0" err="1">
                <a:effectLst/>
              </a:rPr>
              <a:t>tutte</a:t>
            </a:r>
            <a:r>
              <a:rPr lang="en-US" b="0" i="0" dirty="0">
                <a:effectLst/>
              </a:rPr>
              <a:t> le </a:t>
            </a:r>
            <a:r>
              <a:rPr lang="en-US" b="0" i="0" dirty="0" err="1">
                <a:effectLst/>
              </a:rPr>
              <a:t>informazioni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ereditarie</a:t>
            </a:r>
            <a:r>
              <a:rPr lang="en-US" b="0" i="0" dirty="0">
                <a:effectLst/>
              </a:rPr>
              <a:t> per </a:t>
            </a:r>
            <a:r>
              <a:rPr lang="en-US" b="0" i="0" dirty="0" err="1">
                <a:effectLst/>
              </a:rPr>
              <a:t>definire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i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caratteri</a:t>
            </a:r>
            <a:r>
              <a:rPr lang="en-US" b="0" i="0" dirty="0">
                <a:effectLst/>
              </a:rPr>
              <a:t> di un </a:t>
            </a:r>
            <a:r>
              <a:rPr lang="en-US" b="0" i="0" dirty="0" err="1">
                <a:effectLst/>
              </a:rPr>
              <a:t>organismo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vivente</a:t>
            </a:r>
            <a:r>
              <a:rPr lang="en-US" b="0" i="0" dirty="0">
                <a:effectLst/>
              </a:rPr>
              <a:t>, </a:t>
            </a:r>
            <a:r>
              <a:rPr lang="en-US" b="0" i="0" dirty="0" err="1">
                <a:effectLst/>
              </a:rPr>
              <a:t>dalle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piante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agli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animali</a:t>
            </a:r>
            <a:r>
              <a:rPr lang="en-US" b="0" i="0" dirty="0">
                <a:effectLst/>
              </a:rPr>
              <a:t>, </a:t>
            </a:r>
            <a:r>
              <a:rPr lang="en-US" b="0" i="0" dirty="0" err="1">
                <a:effectLst/>
              </a:rPr>
              <a:t>fino</a:t>
            </a:r>
            <a:r>
              <a:rPr lang="en-US" b="0" i="0" dirty="0">
                <a:effectLst/>
              </a:rPr>
              <a:t> ai </a:t>
            </a:r>
            <a:r>
              <a:rPr lang="en-US" b="0" i="0" dirty="0" err="1">
                <a:effectLst/>
              </a:rPr>
              <a:t>batteri</a:t>
            </a:r>
            <a:r>
              <a:rPr lang="en-US" b="0" i="0" dirty="0">
                <a:effectLst/>
              </a:rPr>
              <a:t>.</a:t>
            </a:r>
            <a:endParaRPr lang="en-US" dirty="0"/>
          </a:p>
        </p:txBody>
      </p:sp>
      <p:pic>
        <p:nvPicPr>
          <p:cNvPr id="6" name="Immagine 5" descr="Immagine che contiene stazionario, catena, grafica vettoriale&#10;&#10;Descrizione generata automaticamente">
            <a:extLst>
              <a:ext uri="{FF2B5EF4-FFF2-40B4-BE49-F238E27FC236}">
                <a16:creationId xmlns:a16="http://schemas.microsoft.com/office/drawing/2014/main" id="{A6313F1A-9B0E-A5B9-18D5-216D856C3D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" r="1" b="1"/>
          <a:stretch/>
        </p:blipFill>
        <p:spPr>
          <a:xfrm>
            <a:off x="4636008" y="891797"/>
            <a:ext cx="6604211" cy="5326122"/>
          </a:xfrm>
          <a:prstGeom prst="rect">
            <a:avLst/>
          </a:prstGeom>
          <a:effectLst/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41DBCE3-040F-6D6A-4D49-D0F47F3BD0AE}"/>
              </a:ext>
            </a:extLst>
          </p:cNvPr>
          <p:cNvSpPr txBox="1"/>
          <p:nvPr/>
        </p:nvSpPr>
        <p:spPr>
          <a:xfrm>
            <a:off x="641114" y="345057"/>
            <a:ext cx="6280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MA PRIMA DI ENTRARE NEL VIVO DI QUESTA CHIACCHIERATA….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2D5A3D5-32AC-D1EF-5881-27BA6D83E125}"/>
              </a:ext>
            </a:extLst>
          </p:cNvPr>
          <p:cNvSpPr txBox="1"/>
          <p:nvPr/>
        </p:nvSpPr>
        <p:spPr>
          <a:xfrm>
            <a:off x="648930" y="1143000"/>
            <a:ext cx="2610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Che cosa è il DNA?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FB0EDE4-05B6-91E8-C854-CE21C8D7C841}"/>
              </a:ext>
            </a:extLst>
          </p:cNvPr>
          <p:cNvSpPr txBox="1">
            <a:spLocks/>
          </p:cNvSpPr>
          <p:nvPr/>
        </p:nvSpPr>
        <p:spPr>
          <a:xfrm>
            <a:off x="176875" y="6285428"/>
            <a:ext cx="6994887" cy="304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050" dirty="0">
                <a:solidFill>
                  <a:schemeClr val="tx1"/>
                </a:solidFill>
              </a:rPr>
              <a:t>Fiorenza </a:t>
            </a:r>
            <a:r>
              <a:rPr lang="it-IT" sz="1050" dirty="0" err="1">
                <a:solidFill>
                  <a:schemeClr val="tx1"/>
                </a:solidFill>
              </a:rPr>
              <a:t>Irushani</a:t>
            </a:r>
            <a:r>
              <a:rPr lang="it-IT" sz="1050" dirty="0">
                <a:solidFill>
                  <a:schemeClr val="tx1"/>
                </a:solidFill>
              </a:rPr>
              <a:t> Vanderwert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D3C1530-1412-89C9-BB6C-54E8FE41CE62}"/>
              </a:ext>
            </a:extLst>
          </p:cNvPr>
          <p:cNvSpPr txBox="1">
            <a:spLocks/>
          </p:cNvSpPr>
          <p:nvPr/>
        </p:nvSpPr>
        <p:spPr>
          <a:xfrm>
            <a:off x="173189" y="6553012"/>
            <a:ext cx="7295512" cy="304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>
                <a:solidFill>
                  <a:schemeClr val="tx1"/>
                </a:solidFill>
              </a:rPr>
              <a:t>Giornata del Paziente 2025</a:t>
            </a:r>
          </a:p>
        </p:txBody>
      </p:sp>
    </p:spTree>
    <p:extLst>
      <p:ext uri="{BB962C8B-B14F-4D97-AF65-F5344CB8AC3E}">
        <p14:creationId xmlns:p14="http://schemas.microsoft.com/office/powerpoint/2010/main" val="792225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0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57833A8-3EEB-DF69-CEA5-8B34985602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9" r="-2" b="-2"/>
          <a:stretch/>
        </p:blipFill>
        <p:spPr>
          <a:xfrm>
            <a:off x="6305845" y="1255085"/>
            <a:ext cx="5294716" cy="2603062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10">
            <a:extLst>
              <a:ext uri="{FF2B5EF4-FFF2-40B4-BE49-F238E27FC236}">
                <a16:creationId xmlns:a16="http://schemas.microsoft.com/office/drawing/2014/main" id="{422B220A-7B57-6CB2-C630-476D31F54B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0" r="-2" b="7161"/>
          <a:stretch/>
        </p:blipFill>
        <p:spPr>
          <a:xfrm>
            <a:off x="748122" y="3324214"/>
            <a:ext cx="5294715" cy="2815272"/>
          </a:xfrm>
          <a:prstGeom prst="rect">
            <a:avLst/>
          </a:prstGeom>
        </p:spPr>
      </p:pic>
      <p:pic>
        <p:nvPicPr>
          <p:cNvPr id="43" name="Immagine 42">
            <a:extLst>
              <a:ext uri="{FF2B5EF4-FFF2-40B4-BE49-F238E27FC236}">
                <a16:creationId xmlns:a16="http://schemas.microsoft.com/office/drawing/2014/main" id="{228DE446-A5BF-1618-50C9-25B9FD950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3133" y="980377"/>
            <a:ext cx="2274246" cy="1222621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47CA436A-BA67-B565-C5D0-834FA803A7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0" b="1"/>
          <a:stretch/>
        </p:blipFill>
        <p:spPr>
          <a:xfrm rot="16200000">
            <a:off x="3235278" y="2042106"/>
            <a:ext cx="828000" cy="1029021"/>
          </a:xfrm>
          <a:prstGeom prst="rect">
            <a:avLst/>
          </a:prstGeom>
        </p:spPr>
      </p:pic>
      <p:cxnSp>
        <p:nvCxnSpPr>
          <p:cNvPr id="44" name="Connettore 2 43">
            <a:extLst>
              <a:ext uri="{FF2B5EF4-FFF2-40B4-BE49-F238E27FC236}">
                <a16:creationId xmlns:a16="http://schemas.microsoft.com/office/drawing/2014/main" id="{C52A9DCB-3822-B747-FB60-09D38B4DB39D}"/>
              </a:ext>
            </a:extLst>
          </p:cNvPr>
          <p:cNvCxnSpPr>
            <a:cxnSpLocks/>
          </p:cNvCxnSpPr>
          <p:nvPr/>
        </p:nvCxnSpPr>
        <p:spPr>
          <a:xfrm>
            <a:off x="3350256" y="2025198"/>
            <a:ext cx="0" cy="355600"/>
          </a:xfrm>
          <a:prstGeom prst="straightConnector1">
            <a:avLst/>
          </a:prstGeom>
          <a:ln w="57150">
            <a:solidFill>
              <a:srgbClr val="1741F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C7B6B5EB-EF09-1DC5-E2CE-1954A992ED00}"/>
              </a:ext>
            </a:extLst>
          </p:cNvPr>
          <p:cNvCxnSpPr>
            <a:cxnSpLocks/>
          </p:cNvCxnSpPr>
          <p:nvPr/>
        </p:nvCxnSpPr>
        <p:spPr>
          <a:xfrm>
            <a:off x="3350256" y="2900159"/>
            <a:ext cx="0" cy="355600"/>
          </a:xfrm>
          <a:prstGeom prst="straightConnector1">
            <a:avLst/>
          </a:prstGeom>
          <a:ln w="57150">
            <a:solidFill>
              <a:srgbClr val="1741F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6260048B-8B6A-EB9C-4EF9-C5F444670F65}"/>
              </a:ext>
            </a:extLst>
          </p:cNvPr>
          <p:cNvSpPr txBox="1"/>
          <p:nvPr/>
        </p:nvSpPr>
        <p:spPr>
          <a:xfrm>
            <a:off x="7513608" y="4235570"/>
            <a:ext cx="31400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dirty="0"/>
              <a:t>Colore dei </a:t>
            </a:r>
            <a:r>
              <a:rPr lang="it-IT" dirty="0" err="1"/>
              <a:t>capelli,occhi,pelle</a:t>
            </a:r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Statura</a:t>
            </a:r>
          </a:p>
          <a:p>
            <a:pPr marL="285750" indent="-285750">
              <a:buFontTx/>
              <a:buChar char="-"/>
            </a:pPr>
            <a:r>
              <a:rPr lang="it-IT" dirty="0"/>
              <a:t>Respirare</a:t>
            </a:r>
          </a:p>
          <a:p>
            <a:pPr marL="285750" indent="-285750">
              <a:buFontTx/>
              <a:buChar char="-"/>
            </a:pPr>
            <a:r>
              <a:rPr lang="it-IT" dirty="0"/>
              <a:t>Digerire</a:t>
            </a:r>
          </a:p>
          <a:p>
            <a:pPr marL="285750" indent="-285750">
              <a:buFontTx/>
              <a:buChar char="-"/>
            </a:pPr>
            <a:r>
              <a:rPr lang="it-IT" dirty="0" err="1"/>
              <a:t>Ecc</a:t>
            </a:r>
            <a:r>
              <a:rPr lang="it-IT" dirty="0"/>
              <a:t>….</a:t>
            </a:r>
          </a:p>
          <a:p>
            <a:pPr marL="285750" indent="-285750">
              <a:buFontTx/>
              <a:buChar char="-"/>
            </a:pPr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E47708B-4F13-92FF-0138-D585F139FAD7}"/>
              </a:ext>
            </a:extLst>
          </p:cNvPr>
          <p:cNvSpPr txBox="1">
            <a:spLocks/>
          </p:cNvSpPr>
          <p:nvPr/>
        </p:nvSpPr>
        <p:spPr>
          <a:xfrm>
            <a:off x="4605674" y="5836433"/>
            <a:ext cx="6994887" cy="304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sz="1050" dirty="0">
                <a:solidFill>
                  <a:schemeClr val="tx1"/>
                </a:solidFill>
              </a:rPr>
              <a:t>Fiorenza </a:t>
            </a:r>
            <a:r>
              <a:rPr lang="it-IT" sz="1050" dirty="0" err="1">
                <a:solidFill>
                  <a:schemeClr val="tx1"/>
                </a:solidFill>
              </a:rPr>
              <a:t>Irushani</a:t>
            </a:r>
            <a:r>
              <a:rPr lang="it-IT" sz="1050" dirty="0">
                <a:solidFill>
                  <a:schemeClr val="tx1"/>
                </a:solidFill>
              </a:rPr>
              <a:t> Vanderwert</a:t>
            </a:r>
          </a:p>
        </p:txBody>
      </p:sp>
      <p:sp>
        <p:nvSpPr>
          <p:cNvPr id="6" name="Segnaposto testo 4">
            <a:extLst>
              <a:ext uri="{FF2B5EF4-FFF2-40B4-BE49-F238E27FC236}">
                <a16:creationId xmlns:a16="http://schemas.microsoft.com/office/drawing/2014/main" id="{907DA440-BA22-F069-70F8-139F76DD8A4D}"/>
              </a:ext>
            </a:extLst>
          </p:cNvPr>
          <p:cNvSpPr txBox="1">
            <a:spLocks/>
          </p:cNvSpPr>
          <p:nvPr/>
        </p:nvSpPr>
        <p:spPr>
          <a:xfrm>
            <a:off x="4305049" y="6030940"/>
            <a:ext cx="7295512" cy="304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chemeClr val="tx1"/>
                </a:solidFill>
              </a:rPr>
              <a:t>Giornata del Paziente 2025</a:t>
            </a:r>
          </a:p>
        </p:txBody>
      </p:sp>
    </p:spTree>
    <p:extLst>
      <p:ext uri="{BB962C8B-B14F-4D97-AF65-F5344CB8AC3E}">
        <p14:creationId xmlns:p14="http://schemas.microsoft.com/office/powerpoint/2010/main" val="517810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8761DDFE-071F-4200-B0AA-394476C2D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D267F8F4-BA92-B92C-2346-C7CCD42905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421" y="695245"/>
            <a:ext cx="2890982" cy="2639784"/>
          </a:xfrm>
          <a:prstGeom prst="rect">
            <a:avLst/>
          </a:prstGeom>
        </p:spPr>
      </p:pic>
      <p:pic>
        <p:nvPicPr>
          <p:cNvPr id="5" name="Segnaposto contenuto 4" descr="Immagine che contiene testo, disegnoatratteggio&#10;&#10;Descrizione generata automaticamente">
            <a:extLst>
              <a:ext uri="{FF2B5EF4-FFF2-40B4-BE49-F238E27FC236}">
                <a16:creationId xmlns:a16="http://schemas.microsoft.com/office/drawing/2014/main" id="{16A96D6E-BADF-8E80-CE1E-CB83F1AF55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16"/>
          <a:stretch/>
        </p:blipFill>
        <p:spPr>
          <a:xfrm>
            <a:off x="299893" y="845389"/>
            <a:ext cx="3676282" cy="2437885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F55D731B-6C9E-0118-93B3-23C2E74FFED3}"/>
              </a:ext>
            </a:extLst>
          </p:cNvPr>
          <p:cNvSpPr/>
          <p:nvPr/>
        </p:nvSpPr>
        <p:spPr>
          <a:xfrm>
            <a:off x="4739421" y="695245"/>
            <a:ext cx="2890982" cy="2639784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0BC32AF-9B60-87AD-5CA7-D2F65BF657FE}"/>
              </a:ext>
            </a:extLst>
          </p:cNvPr>
          <p:cNvSpPr/>
          <p:nvPr/>
        </p:nvSpPr>
        <p:spPr>
          <a:xfrm>
            <a:off x="232068" y="595228"/>
            <a:ext cx="3796468" cy="283376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8BFD46AC-C5EA-EE8C-E27C-B90BEEEA0D85}"/>
              </a:ext>
            </a:extLst>
          </p:cNvPr>
          <p:cNvCxnSpPr>
            <a:cxnSpLocks/>
          </p:cNvCxnSpPr>
          <p:nvPr/>
        </p:nvCxnSpPr>
        <p:spPr>
          <a:xfrm>
            <a:off x="4136374" y="2018576"/>
            <a:ext cx="5040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CBC8300-B2B8-7EC4-A588-4684DB9151BF}"/>
              </a:ext>
            </a:extLst>
          </p:cNvPr>
          <p:cNvSpPr txBox="1"/>
          <p:nvPr/>
        </p:nvSpPr>
        <p:spPr>
          <a:xfrm>
            <a:off x="4739422" y="3367385"/>
            <a:ext cx="28909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errore nel sistema di controllo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16FD673-1B33-2039-1FC6-BAB7BD0C96F5}"/>
              </a:ext>
            </a:extLst>
          </p:cNvPr>
          <p:cNvSpPr txBox="1"/>
          <p:nvPr/>
        </p:nvSpPr>
        <p:spPr>
          <a:xfrm>
            <a:off x="8655773" y="663947"/>
            <a:ext cx="297565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Aggiunta di una lettera:</a:t>
            </a:r>
          </a:p>
          <a:p>
            <a:r>
              <a:rPr lang="it-IT" sz="1600" dirty="0"/>
              <a:t>      rendere</a:t>
            </a:r>
            <a:r>
              <a:rPr lang="it-IT" sz="1600" dirty="0">
                <a:sym typeface="Wingdings" panose="05000000000000000000" pitchFamily="2" charset="2"/>
              </a:rPr>
              <a:t> </a:t>
            </a:r>
            <a:r>
              <a:rPr lang="it-IT" sz="1600" u="sng" dirty="0">
                <a:solidFill>
                  <a:srgbClr val="FF0000"/>
                </a:solidFill>
                <a:sym typeface="Wingdings" panose="05000000000000000000" pitchFamily="2" charset="2"/>
              </a:rPr>
              <a:t>p</a:t>
            </a:r>
            <a:r>
              <a:rPr lang="it-IT" sz="1600" dirty="0">
                <a:sym typeface="Wingdings" panose="05000000000000000000" pitchFamily="2" charset="2"/>
              </a:rPr>
              <a:t>rendere</a:t>
            </a:r>
          </a:p>
          <a:p>
            <a:r>
              <a:rPr lang="it-IT" sz="1600" dirty="0">
                <a:sym typeface="Wingdings" panose="05000000000000000000" pitchFamily="2" charset="2"/>
              </a:rPr>
              <a:t>      a </a:t>
            </a:r>
            <a:r>
              <a:rPr lang="it-IT" sz="1600" u="sng" dirty="0">
                <a:solidFill>
                  <a:srgbClr val="FF0000"/>
                </a:solidFill>
                <a:sym typeface="Wingdings" panose="05000000000000000000" pitchFamily="2" charset="2"/>
              </a:rPr>
              <a:t>d</a:t>
            </a:r>
            <a:r>
              <a:rPr lang="it-IT" sz="1600" dirty="0">
                <a:sym typeface="Wingdings" panose="05000000000000000000" pitchFamily="2" charset="2"/>
              </a:rPr>
              <a:t>a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ym typeface="Wingdings" panose="05000000000000000000" pitchFamily="2" charset="2"/>
              </a:rPr>
              <a:t>Sostituzione di una lettera:</a:t>
            </a:r>
          </a:p>
          <a:p>
            <a:r>
              <a:rPr lang="it-IT" sz="1600" dirty="0">
                <a:sym typeface="Wingdings" panose="05000000000000000000" pitchFamily="2" charset="2"/>
              </a:rPr>
              <a:t>      ciao  </a:t>
            </a:r>
            <a:r>
              <a:rPr lang="it-IT" sz="1600" u="sng" dirty="0">
                <a:solidFill>
                  <a:srgbClr val="FF0000"/>
                </a:solidFill>
                <a:sym typeface="Wingdings" panose="05000000000000000000" pitchFamily="2" charset="2"/>
              </a:rPr>
              <a:t>m</a:t>
            </a:r>
            <a:r>
              <a:rPr lang="it-IT" sz="1600" dirty="0">
                <a:sym typeface="Wingdings" panose="05000000000000000000" pitchFamily="2" charset="2"/>
              </a:rPr>
              <a:t>iao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ym typeface="Wingdings" panose="05000000000000000000" pitchFamily="2" charset="2"/>
              </a:rPr>
              <a:t>Ripetizione di una parola:</a:t>
            </a:r>
          </a:p>
          <a:p>
            <a:r>
              <a:rPr lang="it-IT" sz="1600" dirty="0">
                <a:sym typeface="Wingdings" panose="05000000000000000000" pitchFamily="2" charset="2"/>
              </a:rPr>
              <a:t>      metti 2 </a:t>
            </a:r>
            <a:r>
              <a:rPr lang="it-IT" sz="1600" u="sng" dirty="0">
                <a:solidFill>
                  <a:srgbClr val="FF0000"/>
                </a:solidFill>
                <a:sym typeface="Wingdings" panose="05000000000000000000" pitchFamily="2" charset="2"/>
              </a:rPr>
              <a:t>2</a:t>
            </a:r>
            <a:r>
              <a:rPr lang="it-IT" sz="1600" dirty="0">
                <a:sym typeface="Wingdings" panose="05000000000000000000" pitchFamily="2" charset="2"/>
              </a:rPr>
              <a:t> chiodi al muro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ym typeface="Wingdings" panose="05000000000000000000" pitchFamily="2" charset="2"/>
              </a:rPr>
              <a:t>Mancata stampa di pagine e/o interi capitoli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ym typeface="Wingdings" panose="05000000000000000000" pitchFamily="2" charset="2"/>
              </a:rPr>
              <a:t>Doppia stampa di pagine e/o interi capitoli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F1D308AA-432E-8CFA-931B-D1DEC5A0732A}"/>
              </a:ext>
            </a:extLst>
          </p:cNvPr>
          <p:cNvSpPr/>
          <p:nvPr/>
        </p:nvSpPr>
        <p:spPr>
          <a:xfrm>
            <a:off x="8603411" y="695245"/>
            <a:ext cx="3028014" cy="26721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08D1FAF3-8D05-5487-8DCF-F13D4936A1DB}"/>
              </a:ext>
            </a:extLst>
          </p:cNvPr>
          <p:cNvCxnSpPr>
            <a:cxnSpLocks/>
          </p:cNvCxnSpPr>
          <p:nvPr/>
        </p:nvCxnSpPr>
        <p:spPr>
          <a:xfrm>
            <a:off x="7773862" y="2018576"/>
            <a:ext cx="5040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Immagine 14" descr="Immagine che contiene testo, clipart, grafica vettoriale&#10;&#10;Descrizione generata automaticamente">
            <a:extLst>
              <a:ext uri="{FF2B5EF4-FFF2-40B4-BE49-F238E27FC236}">
                <a16:creationId xmlns:a16="http://schemas.microsoft.com/office/drawing/2014/main" id="{32798183-6DCB-AB9E-5734-2E0B7ECE29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94" b="11685"/>
          <a:stretch/>
        </p:blipFill>
        <p:spPr>
          <a:xfrm rot="16200000">
            <a:off x="6879968" y="4046607"/>
            <a:ext cx="2548703" cy="2278339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9C89F3B-9064-D121-6A2C-A7B20B58F242}"/>
              </a:ext>
            </a:extLst>
          </p:cNvPr>
          <p:cNvSpPr txBox="1"/>
          <p:nvPr/>
        </p:nvSpPr>
        <p:spPr>
          <a:xfrm>
            <a:off x="3390556" y="4887800"/>
            <a:ext cx="2794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/>
              <a:t>MUTAZIONE!!</a:t>
            </a:r>
          </a:p>
        </p:txBody>
      </p:sp>
      <p:sp>
        <p:nvSpPr>
          <p:cNvPr id="18" name="Esplosione: 8 punte 17">
            <a:extLst>
              <a:ext uri="{FF2B5EF4-FFF2-40B4-BE49-F238E27FC236}">
                <a16:creationId xmlns:a16="http://schemas.microsoft.com/office/drawing/2014/main" id="{2B7EC47A-ED41-2E71-7E08-9D8268A40D08}"/>
              </a:ext>
            </a:extLst>
          </p:cNvPr>
          <p:cNvSpPr/>
          <p:nvPr/>
        </p:nvSpPr>
        <p:spPr>
          <a:xfrm>
            <a:off x="2294700" y="4324377"/>
            <a:ext cx="4891104" cy="1899196"/>
          </a:xfrm>
          <a:prstGeom prst="irregularSeal1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egnaposto testo 3">
            <a:extLst>
              <a:ext uri="{FF2B5EF4-FFF2-40B4-BE49-F238E27FC236}">
                <a16:creationId xmlns:a16="http://schemas.microsoft.com/office/drawing/2014/main" id="{4A749701-F840-08B6-E621-AD1C957C5264}"/>
              </a:ext>
            </a:extLst>
          </p:cNvPr>
          <p:cNvSpPr txBox="1">
            <a:spLocks/>
          </p:cNvSpPr>
          <p:nvPr/>
        </p:nvSpPr>
        <p:spPr>
          <a:xfrm>
            <a:off x="176875" y="6285428"/>
            <a:ext cx="6994887" cy="304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050" dirty="0">
                <a:solidFill>
                  <a:schemeClr val="tx1"/>
                </a:solidFill>
              </a:rPr>
              <a:t>Fiorenza </a:t>
            </a:r>
            <a:r>
              <a:rPr lang="it-IT" sz="1050" dirty="0" err="1">
                <a:solidFill>
                  <a:schemeClr val="tx1"/>
                </a:solidFill>
              </a:rPr>
              <a:t>Irushani</a:t>
            </a:r>
            <a:r>
              <a:rPr lang="it-IT" sz="1050" dirty="0">
                <a:solidFill>
                  <a:schemeClr val="tx1"/>
                </a:solidFill>
              </a:rPr>
              <a:t> Vanderwert</a:t>
            </a:r>
          </a:p>
        </p:txBody>
      </p:sp>
      <p:sp>
        <p:nvSpPr>
          <p:cNvPr id="12" name="Segnaposto testo 4">
            <a:extLst>
              <a:ext uri="{FF2B5EF4-FFF2-40B4-BE49-F238E27FC236}">
                <a16:creationId xmlns:a16="http://schemas.microsoft.com/office/drawing/2014/main" id="{3C1CE77E-DDB6-702C-32A5-0D13710315C9}"/>
              </a:ext>
            </a:extLst>
          </p:cNvPr>
          <p:cNvSpPr txBox="1">
            <a:spLocks/>
          </p:cNvSpPr>
          <p:nvPr/>
        </p:nvSpPr>
        <p:spPr>
          <a:xfrm>
            <a:off x="173189" y="6553012"/>
            <a:ext cx="7295512" cy="304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>
                <a:solidFill>
                  <a:schemeClr val="tx1"/>
                </a:solidFill>
              </a:rPr>
              <a:t>Giornata del Paziente 2025</a:t>
            </a:r>
          </a:p>
        </p:txBody>
      </p:sp>
    </p:spTree>
    <p:extLst>
      <p:ext uri="{BB962C8B-B14F-4D97-AF65-F5344CB8AC3E}">
        <p14:creationId xmlns:p14="http://schemas.microsoft.com/office/powerpoint/2010/main" val="108821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18D913-A4E1-F6F6-A4AE-876620EE2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081" y="114678"/>
            <a:ext cx="9436443" cy="466443"/>
          </a:xfrm>
        </p:spPr>
        <p:txBody>
          <a:bodyPr anchor="t" anchorCtr="1">
            <a:normAutofit fontScale="90000"/>
          </a:bodyPr>
          <a:lstStyle/>
          <a:p>
            <a:r>
              <a:rPr lang="it-IT" sz="3200" dirty="0"/>
              <a:t>Cosa fa il biologo all’interno di un laboratorio come il CRIMM?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0506B7E-0463-5CC0-7060-D9ED88124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0631" y="2909989"/>
            <a:ext cx="10515600" cy="772326"/>
          </a:xfrm>
        </p:spPr>
        <p:txBody>
          <a:bodyPr anchor="ctr" anchorCtr="1">
            <a:noAutofit/>
          </a:bodyPr>
          <a:lstStyle/>
          <a:p>
            <a:r>
              <a:rPr lang="it-IT" sz="2000" dirty="0"/>
              <a:t>Trovare la mutazione per poter fare una DIAGNOSI</a:t>
            </a:r>
          </a:p>
          <a:p>
            <a:r>
              <a:rPr lang="it-IT" sz="2000" dirty="0"/>
              <a:t>RICERCARE nuove mutazioni, nuovi collegamenti, per migliorare le cure </a:t>
            </a:r>
            <a:r>
              <a:rPr lang="it-IT" sz="2000" dirty="0" err="1"/>
              <a:t>ecc</a:t>
            </a:r>
            <a:r>
              <a:rPr lang="it-IT" sz="2000" dirty="0"/>
              <a:t>…</a:t>
            </a:r>
          </a:p>
        </p:txBody>
      </p:sp>
      <p:sp>
        <p:nvSpPr>
          <p:cNvPr id="4" name="Elaborazione alternativa 3">
            <a:extLst>
              <a:ext uri="{FF2B5EF4-FFF2-40B4-BE49-F238E27FC236}">
                <a16:creationId xmlns:a16="http://schemas.microsoft.com/office/drawing/2014/main" id="{74EE29CB-BAE0-9143-393F-F2DCCA16D4A2}"/>
              </a:ext>
            </a:extLst>
          </p:cNvPr>
          <p:cNvSpPr/>
          <p:nvPr/>
        </p:nvSpPr>
        <p:spPr>
          <a:xfrm>
            <a:off x="1402907" y="3812034"/>
            <a:ext cx="2363638" cy="983412"/>
          </a:xfrm>
          <a:prstGeom prst="flowChartAlternate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it-IT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Attività DIAGNOSTICA</a:t>
            </a:r>
          </a:p>
        </p:txBody>
      </p:sp>
      <p:sp>
        <p:nvSpPr>
          <p:cNvPr id="5" name="Elaborazione alternativa 4">
            <a:extLst>
              <a:ext uri="{FF2B5EF4-FFF2-40B4-BE49-F238E27FC236}">
                <a16:creationId xmlns:a16="http://schemas.microsoft.com/office/drawing/2014/main" id="{80E6F544-24C8-8972-A021-5CB96538E49A}"/>
              </a:ext>
            </a:extLst>
          </p:cNvPr>
          <p:cNvSpPr/>
          <p:nvPr/>
        </p:nvSpPr>
        <p:spPr>
          <a:xfrm>
            <a:off x="8029277" y="3812034"/>
            <a:ext cx="2363638" cy="983412"/>
          </a:xfrm>
          <a:prstGeom prst="flowChartAlternate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 anchorCtr="1"/>
          <a:lstStyle/>
          <a:p>
            <a:pPr algn="ctr"/>
            <a:r>
              <a:rPr lang="it-IT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Attività di RICERCA</a:t>
            </a:r>
          </a:p>
        </p:txBody>
      </p:sp>
      <p:pic>
        <p:nvPicPr>
          <p:cNvPr id="1028" name="Picture 4" descr="Generazione immagine completata">
            <a:extLst>
              <a:ext uri="{FF2B5EF4-FFF2-40B4-BE49-F238E27FC236}">
                <a16:creationId xmlns:a16="http://schemas.microsoft.com/office/drawing/2014/main" id="{A0BB9409-9A09-7AD5-F542-C70D7D1D4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000" y="710839"/>
            <a:ext cx="3104146" cy="206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1.099.000 Soltanto Una Persona Illustrazioni stock, grafiche vettoriali  royalty-free e clip art - iStock | Solo una donna, Persone, Solo adulti">
            <a:extLst>
              <a:ext uri="{FF2B5EF4-FFF2-40B4-BE49-F238E27FC236}">
                <a16:creationId xmlns:a16="http://schemas.microsoft.com/office/drawing/2014/main" id="{F3DA8D7C-E4DA-CE26-21A8-D7A8BA5DC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704" y="5445152"/>
            <a:ext cx="1067315" cy="106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oto di Medico Stilizzato: scarica immagini gratuite di alta qualità |  Freepik">
            <a:extLst>
              <a:ext uri="{FF2B5EF4-FFF2-40B4-BE49-F238E27FC236}">
                <a16:creationId xmlns:a16="http://schemas.microsoft.com/office/drawing/2014/main" id="{08031850-5919-0E49-9174-2C92D9486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019" y="4535329"/>
            <a:ext cx="983412" cy="98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4EFD592-AFE4-1D00-34C2-4E70879461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1288" y="5383372"/>
            <a:ext cx="1067314" cy="1067314"/>
          </a:xfrm>
          <a:prstGeom prst="rect">
            <a:avLst/>
          </a:prstGeom>
        </p:spPr>
      </p:pic>
      <p:sp>
        <p:nvSpPr>
          <p:cNvPr id="11" name="Freccia bidirezionale orizzontale 10">
            <a:extLst>
              <a:ext uri="{FF2B5EF4-FFF2-40B4-BE49-F238E27FC236}">
                <a16:creationId xmlns:a16="http://schemas.microsoft.com/office/drawing/2014/main" id="{FE864C46-0D10-4765-DCBF-EEC49ECF6B7C}"/>
              </a:ext>
            </a:extLst>
          </p:cNvPr>
          <p:cNvSpPr/>
          <p:nvPr/>
        </p:nvSpPr>
        <p:spPr>
          <a:xfrm rot="19760880">
            <a:off x="4818646" y="5397084"/>
            <a:ext cx="666962" cy="178679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bidirezionale orizzontale 11">
            <a:extLst>
              <a:ext uri="{FF2B5EF4-FFF2-40B4-BE49-F238E27FC236}">
                <a16:creationId xmlns:a16="http://schemas.microsoft.com/office/drawing/2014/main" id="{950DD695-8377-9CA7-95F5-A0EC5EC8B422}"/>
              </a:ext>
            </a:extLst>
          </p:cNvPr>
          <p:cNvSpPr/>
          <p:nvPr/>
        </p:nvSpPr>
        <p:spPr>
          <a:xfrm rot="2116961">
            <a:off x="5924091" y="5409296"/>
            <a:ext cx="666962" cy="178679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bidirezionale orizzontale 6">
            <a:extLst>
              <a:ext uri="{FF2B5EF4-FFF2-40B4-BE49-F238E27FC236}">
                <a16:creationId xmlns:a16="http://schemas.microsoft.com/office/drawing/2014/main" id="{9B5BD53D-EEC7-9A86-5BBE-078CD3A01F8E}"/>
              </a:ext>
            </a:extLst>
          </p:cNvPr>
          <p:cNvSpPr/>
          <p:nvPr/>
        </p:nvSpPr>
        <p:spPr>
          <a:xfrm>
            <a:off x="4972891" y="6054811"/>
            <a:ext cx="1341412" cy="68070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Segnaposto testo 3">
            <a:extLst>
              <a:ext uri="{FF2B5EF4-FFF2-40B4-BE49-F238E27FC236}">
                <a16:creationId xmlns:a16="http://schemas.microsoft.com/office/drawing/2014/main" id="{3A0D0F40-DB5D-B6E4-140F-59DBFEDADE20}"/>
              </a:ext>
            </a:extLst>
          </p:cNvPr>
          <p:cNvSpPr txBox="1">
            <a:spLocks/>
          </p:cNvSpPr>
          <p:nvPr/>
        </p:nvSpPr>
        <p:spPr>
          <a:xfrm>
            <a:off x="176875" y="6285428"/>
            <a:ext cx="6994887" cy="304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050" dirty="0">
                <a:solidFill>
                  <a:schemeClr val="tx1"/>
                </a:solidFill>
              </a:rPr>
              <a:t>Fiorenza </a:t>
            </a:r>
            <a:r>
              <a:rPr lang="it-IT" sz="1050" dirty="0" err="1">
                <a:solidFill>
                  <a:schemeClr val="tx1"/>
                </a:solidFill>
              </a:rPr>
              <a:t>Irushani</a:t>
            </a:r>
            <a:r>
              <a:rPr lang="it-IT" sz="1050" dirty="0">
                <a:solidFill>
                  <a:schemeClr val="tx1"/>
                </a:solidFill>
              </a:rPr>
              <a:t> Vanderwert</a:t>
            </a:r>
          </a:p>
        </p:txBody>
      </p:sp>
      <p:sp>
        <p:nvSpPr>
          <p:cNvPr id="14" name="Segnaposto testo 4">
            <a:extLst>
              <a:ext uri="{FF2B5EF4-FFF2-40B4-BE49-F238E27FC236}">
                <a16:creationId xmlns:a16="http://schemas.microsoft.com/office/drawing/2014/main" id="{92BF2EF2-94D1-B6FB-4381-2C26FB05C45A}"/>
              </a:ext>
            </a:extLst>
          </p:cNvPr>
          <p:cNvSpPr txBox="1">
            <a:spLocks/>
          </p:cNvSpPr>
          <p:nvPr/>
        </p:nvSpPr>
        <p:spPr>
          <a:xfrm>
            <a:off x="173189" y="6553012"/>
            <a:ext cx="7295512" cy="304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>
                <a:solidFill>
                  <a:schemeClr val="tx1"/>
                </a:solidFill>
              </a:rPr>
              <a:t>Giornata del Paziente 2025</a:t>
            </a:r>
          </a:p>
        </p:txBody>
      </p:sp>
    </p:spTree>
    <p:extLst>
      <p:ext uri="{BB962C8B-B14F-4D97-AF65-F5344CB8AC3E}">
        <p14:creationId xmlns:p14="http://schemas.microsoft.com/office/powerpoint/2010/main" val="1949926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FBCDF48-E6F1-F258-D230-0730A78FEEB0}"/>
              </a:ext>
            </a:extLst>
          </p:cNvPr>
          <p:cNvSpPr txBox="1"/>
          <p:nvPr/>
        </p:nvSpPr>
        <p:spPr>
          <a:xfrm>
            <a:off x="3153691" y="2692541"/>
            <a:ext cx="524272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defRPr/>
            </a:pPr>
            <a:r>
              <a:rPr lang="it-IT" sz="2800" dirty="0">
                <a:solidFill>
                  <a:srgbClr val="C00000"/>
                </a:solidFill>
                <a:latin typeface="Calisto MT" panose="02040603050505030304" pitchFamily="18" charset="0"/>
              </a:rPr>
              <a:t>Cosa succede </a:t>
            </a:r>
            <a:r>
              <a:rPr lang="it-IT" sz="2800" dirty="0">
                <a:solidFill>
                  <a:srgbClr val="C00000"/>
                </a:solidFill>
                <a:latin typeface="Calisto MT" panose="02040603050505030304" pitchFamily="18" charset="0"/>
                <a:cs typeface="Times New Roman" panose="02020603050405020304" pitchFamily="18" charset="0"/>
              </a:rPr>
              <a:t>"dietro le quinte" ?</a:t>
            </a:r>
            <a:endParaRPr lang="it-IT" sz="2800" dirty="0">
              <a:solidFill>
                <a:srgbClr val="C00000"/>
              </a:solidFill>
              <a:latin typeface="Calisto MT" panose="02040603050505030304" pitchFamily="18" charset="0"/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37A00303-4737-700A-D9A4-88BDDF5C8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5793" y="4147467"/>
            <a:ext cx="2345471" cy="496688"/>
          </a:xfrm>
          <a:prstGeom prst="rect">
            <a:avLst/>
          </a:prstGeom>
        </p:spPr>
      </p:pic>
      <p:grpSp>
        <p:nvGrpSpPr>
          <p:cNvPr id="16" name="Gruppo 15">
            <a:extLst>
              <a:ext uri="{FF2B5EF4-FFF2-40B4-BE49-F238E27FC236}">
                <a16:creationId xmlns:a16="http://schemas.microsoft.com/office/drawing/2014/main" id="{1C34C0E3-4CEA-E998-999D-7CECED50F298}"/>
              </a:ext>
            </a:extLst>
          </p:cNvPr>
          <p:cNvGrpSpPr/>
          <p:nvPr/>
        </p:nvGrpSpPr>
        <p:grpSpPr>
          <a:xfrm>
            <a:off x="445000" y="3568650"/>
            <a:ext cx="3070592" cy="2583032"/>
            <a:chOff x="5047827" y="1044568"/>
            <a:chExt cx="3585177" cy="2854068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BF35C8B3-CF1D-3745-36E5-5AA841CFE7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332" r="11748" b="54320"/>
            <a:stretch/>
          </p:blipFill>
          <p:spPr>
            <a:xfrm>
              <a:off x="5047827" y="1044568"/>
              <a:ext cx="3585177" cy="2526043"/>
            </a:xfrm>
            <a:prstGeom prst="rect">
              <a:avLst/>
            </a:prstGeom>
          </p:spPr>
        </p:pic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99839C3C-A013-228D-CE89-2BABD94D8F5D}"/>
                </a:ext>
              </a:extLst>
            </p:cNvPr>
            <p:cNvSpPr txBox="1"/>
            <p:nvPr/>
          </p:nvSpPr>
          <p:spPr>
            <a:xfrm>
              <a:off x="5370553" y="3590859"/>
              <a:ext cx="28399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1200" dirty="0">
                  <a:solidFill>
                    <a:prstClr val="black"/>
                  </a:solidFill>
                  <a:latin typeface="Calibri"/>
                </a:rPr>
                <a:t>Separazione popolazioni cellulari</a:t>
              </a:r>
            </a:p>
          </p:txBody>
        </p:sp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BD12831E-CF2E-76E4-9A46-9564D6F994FF}"/>
              </a:ext>
            </a:extLst>
          </p:cNvPr>
          <p:cNvGrpSpPr/>
          <p:nvPr/>
        </p:nvGrpSpPr>
        <p:grpSpPr>
          <a:xfrm>
            <a:off x="4070630" y="3866998"/>
            <a:ext cx="3652344" cy="1957032"/>
            <a:chOff x="8867720" y="1267001"/>
            <a:chExt cx="3745763" cy="1957032"/>
          </a:xfrm>
        </p:grpSpPr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647D3610-719F-9A02-CF70-9C8FC3A832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2325" b="16255"/>
            <a:stretch/>
          </p:blipFill>
          <p:spPr>
            <a:xfrm>
              <a:off x="8867720" y="1267001"/>
              <a:ext cx="3120121" cy="1919544"/>
            </a:xfrm>
            <a:prstGeom prst="rect">
              <a:avLst/>
            </a:prstGeom>
          </p:spPr>
        </p:pic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9D7D049B-3D9D-E829-91E1-5DCF3C844970}"/>
                </a:ext>
              </a:extLst>
            </p:cNvPr>
            <p:cNvSpPr txBox="1"/>
            <p:nvPr/>
          </p:nvSpPr>
          <p:spPr>
            <a:xfrm>
              <a:off x="9570297" y="2947034"/>
              <a:ext cx="30431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1200" dirty="0">
                  <a:solidFill>
                    <a:prstClr val="black"/>
                  </a:solidFill>
                  <a:latin typeface="Calibri"/>
                </a:rPr>
                <a:t>Estrazione DNA o RNA</a:t>
              </a:r>
            </a:p>
          </p:txBody>
        </p:sp>
      </p:grp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CDFAE107-AA84-5A2D-F543-12458B669AE2}"/>
              </a:ext>
            </a:extLst>
          </p:cNvPr>
          <p:cNvSpPr txBox="1"/>
          <p:nvPr/>
        </p:nvSpPr>
        <p:spPr>
          <a:xfrm>
            <a:off x="9229863" y="5852426"/>
            <a:ext cx="16379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t-IT" sz="1200" dirty="0">
                <a:solidFill>
                  <a:prstClr val="black"/>
                </a:solidFill>
                <a:latin typeface="Calibri"/>
              </a:rPr>
              <a:t>Esame molecolare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3F6C31B4-1024-39C7-1AFC-4F59F4251769}"/>
              </a:ext>
            </a:extLst>
          </p:cNvPr>
          <p:cNvCxnSpPr>
            <a:cxnSpLocks/>
          </p:cNvCxnSpPr>
          <p:nvPr/>
        </p:nvCxnSpPr>
        <p:spPr>
          <a:xfrm>
            <a:off x="3333941" y="4711729"/>
            <a:ext cx="842472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54D5779B-F0A9-90EF-3B45-E116B4911BE0}"/>
              </a:ext>
            </a:extLst>
          </p:cNvPr>
          <p:cNvGrpSpPr/>
          <p:nvPr/>
        </p:nvGrpSpPr>
        <p:grpSpPr>
          <a:xfrm>
            <a:off x="2007520" y="357526"/>
            <a:ext cx="7777317" cy="1691138"/>
            <a:chOff x="1327904" y="357526"/>
            <a:chExt cx="7777317" cy="1691138"/>
          </a:xfrm>
        </p:grpSpPr>
        <p:cxnSp>
          <p:nvCxnSpPr>
            <p:cNvPr id="5" name="Connettore 2 4">
              <a:extLst>
                <a:ext uri="{FF2B5EF4-FFF2-40B4-BE49-F238E27FC236}">
                  <a16:creationId xmlns:a16="http://schemas.microsoft.com/office/drawing/2014/main" id="{F1BD6FE7-FA99-D68B-2DEA-99F66AC55340}"/>
                </a:ext>
              </a:extLst>
            </p:cNvPr>
            <p:cNvCxnSpPr>
              <a:cxnSpLocks/>
            </p:cNvCxnSpPr>
            <p:nvPr/>
          </p:nvCxnSpPr>
          <p:spPr>
            <a:xfrm>
              <a:off x="6163757" y="1180603"/>
              <a:ext cx="743392" cy="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421366FF-2C6E-F0BB-8EF8-AC1605D04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36776" y="357526"/>
              <a:ext cx="1968445" cy="1556083"/>
            </a:xfrm>
            <a:prstGeom prst="rect">
              <a:avLst/>
            </a:prstGeom>
          </p:spPr>
        </p:pic>
        <p:pic>
          <p:nvPicPr>
            <p:cNvPr id="2050" name="Picture 2" descr="Generazione immagine completata">
              <a:extLst>
                <a:ext uri="{FF2B5EF4-FFF2-40B4-BE49-F238E27FC236}">
                  <a16:creationId xmlns:a16="http://schemas.microsoft.com/office/drawing/2014/main" id="{6CB92E3E-27D4-F8F7-FEE0-E5A4155440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0169" y="565684"/>
              <a:ext cx="896574" cy="13448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uppo 3">
              <a:extLst>
                <a:ext uri="{FF2B5EF4-FFF2-40B4-BE49-F238E27FC236}">
                  <a16:creationId xmlns:a16="http://schemas.microsoft.com/office/drawing/2014/main" id="{17CD2F73-4C45-6B72-7BD4-76DE21877ED4}"/>
                </a:ext>
              </a:extLst>
            </p:cNvPr>
            <p:cNvGrpSpPr/>
            <p:nvPr/>
          </p:nvGrpSpPr>
          <p:grpSpPr>
            <a:xfrm>
              <a:off x="1327904" y="449131"/>
              <a:ext cx="3301897" cy="1599533"/>
              <a:chOff x="539553" y="1870748"/>
              <a:chExt cx="5177015" cy="2293689"/>
            </a:xfrm>
          </p:grpSpPr>
          <p:pic>
            <p:nvPicPr>
              <p:cNvPr id="6" name="Picture 2">
                <a:extLst>
                  <a:ext uri="{FF2B5EF4-FFF2-40B4-BE49-F238E27FC236}">
                    <a16:creationId xmlns:a16="http://schemas.microsoft.com/office/drawing/2014/main" id="{D6AB5604-F6CB-F79A-D970-41CA6F27C7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553" y="1870748"/>
                <a:ext cx="2364491" cy="22936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" name="Immagine 6">
                <a:extLst>
                  <a:ext uri="{FF2B5EF4-FFF2-40B4-BE49-F238E27FC236}">
                    <a16:creationId xmlns:a16="http://schemas.microsoft.com/office/drawing/2014/main" id="{2E4EC269-BAB0-266B-DE44-C8A1534374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07904" y="1870750"/>
                <a:ext cx="2008664" cy="2097821"/>
              </a:xfrm>
              <a:prstGeom prst="rect">
                <a:avLst/>
              </a:prstGeom>
            </p:spPr>
          </p:pic>
        </p:grpSp>
        <p:cxnSp>
          <p:nvCxnSpPr>
            <p:cNvPr id="20" name="Connettore 2 19">
              <a:extLst>
                <a:ext uri="{FF2B5EF4-FFF2-40B4-BE49-F238E27FC236}">
                  <a16:creationId xmlns:a16="http://schemas.microsoft.com/office/drawing/2014/main" id="{C6CE8D47-3B81-6378-79F8-1B81A52859B1}"/>
                </a:ext>
              </a:extLst>
            </p:cNvPr>
            <p:cNvCxnSpPr>
              <a:cxnSpLocks/>
            </p:cNvCxnSpPr>
            <p:nvPr/>
          </p:nvCxnSpPr>
          <p:spPr>
            <a:xfrm>
              <a:off x="2900389" y="1174119"/>
              <a:ext cx="672993" cy="6484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Connettore 2 26">
              <a:extLst>
                <a:ext uri="{FF2B5EF4-FFF2-40B4-BE49-F238E27FC236}">
                  <a16:creationId xmlns:a16="http://schemas.microsoft.com/office/drawing/2014/main" id="{1773E1A9-C1A9-A1BD-578F-6FB4FF532FFB}"/>
                </a:ext>
              </a:extLst>
            </p:cNvPr>
            <p:cNvCxnSpPr>
              <a:cxnSpLocks/>
            </p:cNvCxnSpPr>
            <p:nvPr/>
          </p:nvCxnSpPr>
          <p:spPr>
            <a:xfrm>
              <a:off x="4367276" y="1166071"/>
              <a:ext cx="672993" cy="6484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82EB0A89-F020-AD73-D3B0-65E242B28098}"/>
              </a:ext>
            </a:extLst>
          </p:cNvPr>
          <p:cNvCxnSpPr>
            <a:cxnSpLocks/>
          </p:cNvCxnSpPr>
          <p:nvPr/>
        </p:nvCxnSpPr>
        <p:spPr>
          <a:xfrm>
            <a:off x="7165529" y="4711729"/>
            <a:ext cx="842472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2" name="Immagine 31">
            <a:extLst>
              <a:ext uri="{FF2B5EF4-FFF2-40B4-BE49-F238E27FC236}">
                <a16:creationId xmlns:a16="http://schemas.microsoft.com/office/drawing/2014/main" id="{94A89B59-56FF-3DCB-4A9C-28659E202B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21493" y="4644155"/>
            <a:ext cx="1580878" cy="1009025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62C6B8E2-EF39-1419-76B3-D1571ED84A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6396" y="3608092"/>
            <a:ext cx="1979397" cy="773202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FE518D12-75EF-107D-AD17-D833B9DE3E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78171" y="4876891"/>
            <a:ext cx="1762371" cy="824028"/>
          </a:xfrm>
          <a:prstGeom prst="rect">
            <a:avLst/>
          </a:prstGeom>
        </p:spPr>
      </p:pic>
      <p:sp>
        <p:nvSpPr>
          <p:cNvPr id="10" name="Segnaposto testo 3">
            <a:extLst>
              <a:ext uri="{FF2B5EF4-FFF2-40B4-BE49-F238E27FC236}">
                <a16:creationId xmlns:a16="http://schemas.microsoft.com/office/drawing/2014/main" id="{8D968644-0C48-7645-E8CD-E9958ACB8E1A}"/>
              </a:ext>
            </a:extLst>
          </p:cNvPr>
          <p:cNvSpPr txBox="1">
            <a:spLocks/>
          </p:cNvSpPr>
          <p:nvPr/>
        </p:nvSpPr>
        <p:spPr>
          <a:xfrm>
            <a:off x="176875" y="6285428"/>
            <a:ext cx="6994887" cy="304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050" dirty="0">
                <a:solidFill>
                  <a:schemeClr val="tx1"/>
                </a:solidFill>
              </a:rPr>
              <a:t>Fiorenza </a:t>
            </a:r>
            <a:r>
              <a:rPr lang="it-IT" sz="1050" dirty="0" err="1">
                <a:solidFill>
                  <a:schemeClr val="tx1"/>
                </a:solidFill>
              </a:rPr>
              <a:t>Irushani</a:t>
            </a:r>
            <a:r>
              <a:rPr lang="it-IT" sz="1050" dirty="0">
                <a:solidFill>
                  <a:schemeClr val="tx1"/>
                </a:solidFill>
              </a:rPr>
              <a:t> Vanderwert</a:t>
            </a:r>
          </a:p>
        </p:txBody>
      </p:sp>
      <p:sp>
        <p:nvSpPr>
          <p:cNvPr id="14" name="Segnaposto testo 4">
            <a:extLst>
              <a:ext uri="{FF2B5EF4-FFF2-40B4-BE49-F238E27FC236}">
                <a16:creationId xmlns:a16="http://schemas.microsoft.com/office/drawing/2014/main" id="{6418BEB3-80F5-9243-22F3-1623977CEC8E}"/>
              </a:ext>
            </a:extLst>
          </p:cNvPr>
          <p:cNvSpPr txBox="1">
            <a:spLocks/>
          </p:cNvSpPr>
          <p:nvPr/>
        </p:nvSpPr>
        <p:spPr>
          <a:xfrm>
            <a:off x="173189" y="6553012"/>
            <a:ext cx="7295512" cy="304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>
                <a:solidFill>
                  <a:schemeClr val="tx1"/>
                </a:solidFill>
              </a:rPr>
              <a:t>Giornata del Paziente 2025</a:t>
            </a:r>
          </a:p>
        </p:txBody>
      </p:sp>
    </p:spTree>
    <p:extLst>
      <p:ext uri="{BB962C8B-B14F-4D97-AF65-F5344CB8AC3E}">
        <p14:creationId xmlns:p14="http://schemas.microsoft.com/office/powerpoint/2010/main" val="2807668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C8999869-8EC4-71AE-DC48-27816E6F74B3}"/>
              </a:ext>
            </a:extLst>
          </p:cNvPr>
          <p:cNvGrpSpPr/>
          <p:nvPr/>
        </p:nvGrpSpPr>
        <p:grpSpPr>
          <a:xfrm>
            <a:off x="214469" y="273584"/>
            <a:ext cx="3165105" cy="1535858"/>
            <a:chOff x="1327904" y="449131"/>
            <a:chExt cx="3712365" cy="1599533"/>
          </a:xfrm>
        </p:grpSpPr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6A4BAFB9-6896-D994-08AE-4D6D2696A891}"/>
                </a:ext>
              </a:extLst>
            </p:cNvPr>
            <p:cNvGrpSpPr/>
            <p:nvPr/>
          </p:nvGrpSpPr>
          <p:grpSpPr>
            <a:xfrm>
              <a:off x="1327904" y="449131"/>
              <a:ext cx="3301897" cy="1599533"/>
              <a:chOff x="539553" y="1870748"/>
              <a:chExt cx="5177015" cy="2293689"/>
            </a:xfrm>
          </p:grpSpPr>
          <p:pic>
            <p:nvPicPr>
              <p:cNvPr id="9" name="Picture 2">
                <a:extLst>
                  <a:ext uri="{FF2B5EF4-FFF2-40B4-BE49-F238E27FC236}">
                    <a16:creationId xmlns:a16="http://schemas.microsoft.com/office/drawing/2014/main" id="{DE6B6DEA-7893-DA31-1E71-AF355822BE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553" y="1870748"/>
                <a:ext cx="2364491" cy="22936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Immagine 9">
                <a:extLst>
                  <a:ext uri="{FF2B5EF4-FFF2-40B4-BE49-F238E27FC236}">
                    <a16:creationId xmlns:a16="http://schemas.microsoft.com/office/drawing/2014/main" id="{971E748C-9167-5C89-4271-7C220EE8B2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07904" y="1870750"/>
                <a:ext cx="2008664" cy="2097821"/>
              </a:xfrm>
              <a:prstGeom prst="rect">
                <a:avLst/>
              </a:prstGeom>
            </p:spPr>
          </p:pic>
        </p:grpSp>
        <p:cxnSp>
          <p:nvCxnSpPr>
            <p:cNvPr id="7" name="Connettore 2 6">
              <a:extLst>
                <a:ext uri="{FF2B5EF4-FFF2-40B4-BE49-F238E27FC236}">
                  <a16:creationId xmlns:a16="http://schemas.microsoft.com/office/drawing/2014/main" id="{EF2E309A-9447-FB4B-FDB0-3DFACE5DE795}"/>
                </a:ext>
              </a:extLst>
            </p:cNvPr>
            <p:cNvCxnSpPr>
              <a:cxnSpLocks/>
            </p:cNvCxnSpPr>
            <p:nvPr/>
          </p:nvCxnSpPr>
          <p:spPr>
            <a:xfrm>
              <a:off x="2900389" y="1174119"/>
              <a:ext cx="672993" cy="6484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Connettore 2 7">
              <a:extLst>
                <a:ext uri="{FF2B5EF4-FFF2-40B4-BE49-F238E27FC236}">
                  <a16:creationId xmlns:a16="http://schemas.microsoft.com/office/drawing/2014/main" id="{78F535E9-BC9A-02EE-DCF2-A2E552F1E932}"/>
                </a:ext>
              </a:extLst>
            </p:cNvPr>
            <p:cNvCxnSpPr>
              <a:cxnSpLocks/>
            </p:cNvCxnSpPr>
            <p:nvPr/>
          </p:nvCxnSpPr>
          <p:spPr>
            <a:xfrm>
              <a:off x="4367276" y="1166071"/>
              <a:ext cx="672993" cy="6484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5A061FE-6A12-8F35-CE2E-6B8F37DCDF72}"/>
              </a:ext>
            </a:extLst>
          </p:cNvPr>
          <p:cNvSpPr txBox="1"/>
          <p:nvPr/>
        </p:nvSpPr>
        <p:spPr>
          <a:xfrm>
            <a:off x="3466736" y="731151"/>
            <a:ext cx="5183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Sospetto Diagnostico:  </a:t>
            </a:r>
            <a:r>
              <a:rPr lang="it-IT" sz="2400" dirty="0">
                <a:solidFill>
                  <a:srgbClr val="C00000"/>
                </a:solidFill>
              </a:rPr>
              <a:t>POLICITEMIA VERA</a:t>
            </a:r>
            <a:endParaRPr lang="it-IT" dirty="0">
              <a:solidFill>
                <a:srgbClr val="C00000"/>
              </a:solidFill>
            </a:endParaRPr>
          </a:p>
        </p:txBody>
      </p:sp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82EC2B9C-0EB1-6676-23FA-2B660ACC0B9E}"/>
              </a:ext>
            </a:extLst>
          </p:cNvPr>
          <p:cNvCxnSpPr>
            <a:cxnSpLocks/>
          </p:cNvCxnSpPr>
          <p:nvPr/>
        </p:nvCxnSpPr>
        <p:spPr>
          <a:xfrm>
            <a:off x="8077331" y="959425"/>
            <a:ext cx="758417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49C5C85-46C3-3BF4-D207-384DE4B94DAD}"/>
              </a:ext>
            </a:extLst>
          </p:cNvPr>
          <p:cNvSpPr txBox="1"/>
          <p:nvPr/>
        </p:nvSpPr>
        <p:spPr>
          <a:xfrm>
            <a:off x="9008398" y="702359"/>
            <a:ext cx="867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i="1" dirty="0"/>
              <a:t>JAK2</a:t>
            </a:r>
            <a:r>
              <a:rPr lang="it-IT" i="1" dirty="0"/>
              <a:t> </a:t>
            </a: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99BB1412-6D2D-F2EC-B5EA-B94CFAF77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012" y="886468"/>
            <a:ext cx="2023669" cy="121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72" name="Diagramma 1071">
            <a:extLst>
              <a:ext uri="{FF2B5EF4-FFF2-40B4-BE49-F238E27FC236}">
                <a16:creationId xmlns:a16="http://schemas.microsoft.com/office/drawing/2014/main" id="{81DE15A9-9535-3799-805E-2452E0BB09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1350724"/>
              </p:ext>
            </p:extLst>
          </p:nvPr>
        </p:nvGraphicFramePr>
        <p:xfrm>
          <a:off x="3519655" y="1335448"/>
          <a:ext cx="4776573" cy="2087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104" name="Immagine 1103">
            <a:extLst>
              <a:ext uri="{FF2B5EF4-FFF2-40B4-BE49-F238E27FC236}">
                <a16:creationId xmlns:a16="http://schemas.microsoft.com/office/drawing/2014/main" id="{7CEDDD18-17F5-9926-0DF1-8743933BB4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77553" y="3500383"/>
            <a:ext cx="6526555" cy="2795336"/>
          </a:xfrm>
          <a:prstGeom prst="rect">
            <a:avLst/>
          </a:prstGeom>
        </p:spPr>
      </p:pic>
      <p:pic>
        <p:nvPicPr>
          <p:cNvPr id="1105" name="Immagine 1104">
            <a:extLst>
              <a:ext uri="{FF2B5EF4-FFF2-40B4-BE49-F238E27FC236}">
                <a16:creationId xmlns:a16="http://schemas.microsoft.com/office/drawing/2014/main" id="{94BBA5DB-7ADC-42DF-1DEC-882D12A066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069695">
            <a:off x="8130567" y="4170980"/>
            <a:ext cx="1620014" cy="2037948"/>
          </a:xfrm>
          <a:prstGeom prst="rect">
            <a:avLst/>
          </a:prstGeom>
        </p:spPr>
      </p:pic>
      <p:sp>
        <p:nvSpPr>
          <p:cNvPr id="13" name="Segnaposto testo 3">
            <a:extLst>
              <a:ext uri="{FF2B5EF4-FFF2-40B4-BE49-F238E27FC236}">
                <a16:creationId xmlns:a16="http://schemas.microsoft.com/office/drawing/2014/main" id="{EA28A9F9-2F53-16BF-AD3F-4EA6FCEB85A3}"/>
              </a:ext>
            </a:extLst>
          </p:cNvPr>
          <p:cNvSpPr txBox="1">
            <a:spLocks/>
          </p:cNvSpPr>
          <p:nvPr/>
        </p:nvSpPr>
        <p:spPr>
          <a:xfrm>
            <a:off x="176875" y="6285428"/>
            <a:ext cx="6994887" cy="304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050" dirty="0">
                <a:solidFill>
                  <a:schemeClr val="tx1"/>
                </a:solidFill>
              </a:rPr>
              <a:t>Fiorenza </a:t>
            </a:r>
            <a:r>
              <a:rPr lang="it-IT" sz="1050" dirty="0" err="1">
                <a:solidFill>
                  <a:schemeClr val="tx1"/>
                </a:solidFill>
              </a:rPr>
              <a:t>Irushani</a:t>
            </a:r>
            <a:r>
              <a:rPr lang="it-IT" sz="1050" dirty="0">
                <a:solidFill>
                  <a:schemeClr val="tx1"/>
                </a:solidFill>
              </a:rPr>
              <a:t> Vanderwert</a:t>
            </a:r>
          </a:p>
        </p:txBody>
      </p:sp>
      <p:sp>
        <p:nvSpPr>
          <p:cNvPr id="14" name="Segnaposto testo 4">
            <a:extLst>
              <a:ext uri="{FF2B5EF4-FFF2-40B4-BE49-F238E27FC236}">
                <a16:creationId xmlns:a16="http://schemas.microsoft.com/office/drawing/2014/main" id="{0B6D0168-1689-372F-2B56-6F099557C990}"/>
              </a:ext>
            </a:extLst>
          </p:cNvPr>
          <p:cNvSpPr txBox="1">
            <a:spLocks/>
          </p:cNvSpPr>
          <p:nvPr/>
        </p:nvSpPr>
        <p:spPr>
          <a:xfrm>
            <a:off x="173189" y="6553012"/>
            <a:ext cx="7295512" cy="304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>
                <a:solidFill>
                  <a:schemeClr val="tx1"/>
                </a:solidFill>
              </a:rPr>
              <a:t>Giornata del Paziente 2025</a:t>
            </a:r>
          </a:p>
        </p:txBody>
      </p:sp>
    </p:spTree>
    <p:extLst>
      <p:ext uri="{BB962C8B-B14F-4D97-AF65-F5344CB8AC3E}">
        <p14:creationId xmlns:p14="http://schemas.microsoft.com/office/powerpoint/2010/main" val="240918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Graphic spid="1072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ttangolo 54">
            <a:extLst>
              <a:ext uri="{FF2B5EF4-FFF2-40B4-BE49-F238E27FC236}">
                <a16:creationId xmlns:a16="http://schemas.microsoft.com/office/drawing/2014/main" id="{9B070C95-EC08-38EB-EAA7-BF459B48E4F3}"/>
              </a:ext>
            </a:extLst>
          </p:cNvPr>
          <p:cNvSpPr/>
          <p:nvPr/>
        </p:nvSpPr>
        <p:spPr>
          <a:xfrm>
            <a:off x="3040062" y="1484313"/>
            <a:ext cx="6111875" cy="3889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it-IT" sz="110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</a:p>
        </p:txBody>
      </p:sp>
      <p:sp>
        <p:nvSpPr>
          <p:cNvPr id="56" name="Rettangolo 55">
            <a:extLst>
              <a:ext uri="{FF2B5EF4-FFF2-40B4-BE49-F238E27FC236}">
                <a16:creationId xmlns:a16="http://schemas.microsoft.com/office/drawing/2014/main" id="{631FB5C5-2022-9D3D-3354-FFAE2912ACA5}"/>
              </a:ext>
            </a:extLst>
          </p:cNvPr>
          <p:cNvSpPr/>
          <p:nvPr/>
        </p:nvSpPr>
        <p:spPr>
          <a:xfrm>
            <a:off x="3040062" y="1498283"/>
            <a:ext cx="6111875" cy="386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it-IT" sz="110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</a:p>
        </p:txBody>
      </p:sp>
      <p:pic>
        <p:nvPicPr>
          <p:cNvPr id="1070" name="Immagine 1069">
            <a:extLst>
              <a:ext uri="{FF2B5EF4-FFF2-40B4-BE49-F238E27FC236}">
                <a16:creationId xmlns:a16="http://schemas.microsoft.com/office/drawing/2014/main" id="{6D55A19F-0759-6120-E2BD-237F437B80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087" t="55563" r="20203"/>
          <a:stretch/>
        </p:blipFill>
        <p:spPr>
          <a:xfrm>
            <a:off x="893929" y="1003111"/>
            <a:ext cx="2756848" cy="1923984"/>
          </a:xfrm>
          <a:prstGeom prst="rect">
            <a:avLst/>
          </a:prstGeom>
        </p:spPr>
      </p:pic>
      <p:sp>
        <p:nvSpPr>
          <p:cNvPr id="1071" name="CasellaDiTesto 1070">
            <a:extLst>
              <a:ext uri="{FF2B5EF4-FFF2-40B4-BE49-F238E27FC236}">
                <a16:creationId xmlns:a16="http://schemas.microsoft.com/office/drawing/2014/main" id="{E787CE6F-DB5A-6EDE-4DB9-F9AD51D8F707}"/>
              </a:ext>
            </a:extLst>
          </p:cNvPr>
          <p:cNvSpPr txBox="1"/>
          <p:nvPr/>
        </p:nvSpPr>
        <p:spPr>
          <a:xfrm>
            <a:off x="1030404" y="2927095"/>
            <a:ext cx="2756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NEGATIVO (no mutazione)</a:t>
            </a:r>
          </a:p>
        </p:txBody>
      </p:sp>
      <p:pic>
        <p:nvPicPr>
          <p:cNvPr id="1073" name="Immagine 1072">
            <a:extLst>
              <a:ext uri="{FF2B5EF4-FFF2-40B4-BE49-F238E27FC236}">
                <a16:creationId xmlns:a16="http://schemas.microsoft.com/office/drawing/2014/main" id="{942E748D-B204-8089-D1A2-1A7DB3EC42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970"/>
          <a:stretch/>
        </p:blipFill>
        <p:spPr>
          <a:xfrm>
            <a:off x="4196688" y="1188922"/>
            <a:ext cx="2756848" cy="1790646"/>
          </a:xfrm>
          <a:prstGeom prst="rect">
            <a:avLst/>
          </a:prstGeom>
        </p:spPr>
      </p:pic>
      <p:sp>
        <p:nvSpPr>
          <p:cNvPr id="1074" name="CasellaDiTesto 1073">
            <a:extLst>
              <a:ext uri="{FF2B5EF4-FFF2-40B4-BE49-F238E27FC236}">
                <a16:creationId xmlns:a16="http://schemas.microsoft.com/office/drawing/2014/main" id="{1BCAEE31-754C-F1CB-8CFB-D55C8DE9CBF9}"/>
              </a:ext>
            </a:extLst>
          </p:cNvPr>
          <p:cNvSpPr txBox="1"/>
          <p:nvPr/>
        </p:nvSpPr>
        <p:spPr>
          <a:xfrm>
            <a:off x="4466252" y="2927095"/>
            <a:ext cx="2756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POSITIVO (si mutazione)</a:t>
            </a:r>
          </a:p>
        </p:txBody>
      </p:sp>
      <p:sp>
        <p:nvSpPr>
          <p:cNvPr id="1075" name="CasellaDiTesto 1074">
            <a:extLst>
              <a:ext uri="{FF2B5EF4-FFF2-40B4-BE49-F238E27FC236}">
                <a16:creationId xmlns:a16="http://schemas.microsoft.com/office/drawing/2014/main" id="{FE0A6614-4ED2-1D8E-E8F0-D418F4FBDFBE}"/>
              </a:ext>
            </a:extLst>
          </p:cNvPr>
          <p:cNvSpPr txBox="1"/>
          <p:nvPr/>
        </p:nvSpPr>
        <p:spPr>
          <a:xfrm>
            <a:off x="457200" y="300251"/>
            <a:ext cx="5161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solidFill>
                  <a:srgbClr val="C00000"/>
                </a:solidFill>
              </a:rPr>
              <a:t>JAK2</a:t>
            </a:r>
            <a:r>
              <a:rPr lang="it-IT" dirty="0">
                <a:solidFill>
                  <a:srgbClr val="C00000"/>
                </a:solidFill>
              </a:rPr>
              <a:t>: p.V617F  </a:t>
            </a:r>
            <a:r>
              <a:rPr lang="it-IT" dirty="0">
                <a:solidFill>
                  <a:srgbClr val="C00000"/>
                </a:solidFill>
                <a:sym typeface="Wingdings" panose="05000000000000000000" pitchFamily="2" charset="2"/>
              </a:rPr>
              <a:t> Droplet  Digital PCR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076" name="Freccia a destra 1075">
            <a:extLst>
              <a:ext uri="{FF2B5EF4-FFF2-40B4-BE49-F238E27FC236}">
                <a16:creationId xmlns:a16="http://schemas.microsoft.com/office/drawing/2014/main" id="{3B1553EE-20E9-FC7F-AF2D-CDE7770E403A}"/>
              </a:ext>
            </a:extLst>
          </p:cNvPr>
          <p:cNvSpPr/>
          <p:nvPr/>
        </p:nvSpPr>
        <p:spPr>
          <a:xfrm>
            <a:off x="7029986" y="3064247"/>
            <a:ext cx="810330" cy="11144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77" name="CasellaDiTesto 1076">
            <a:extLst>
              <a:ext uri="{FF2B5EF4-FFF2-40B4-BE49-F238E27FC236}">
                <a16:creationId xmlns:a16="http://schemas.microsoft.com/office/drawing/2014/main" id="{263F0D1C-23CA-4C30-1670-2EC12E251303}"/>
              </a:ext>
            </a:extLst>
          </p:cNvPr>
          <p:cNvSpPr txBox="1"/>
          <p:nvPr/>
        </p:nvSpPr>
        <p:spPr>
          <a:xfrm>
            <a:off x="7840316" y="2928685"/>
            <a:ext cx="4491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% cellule mutate rispetto alle cellule totali</a:t>
            </a:r>
          </a:p>
        </p:txBody>
      </p:sp>
      <p:sp>
        <p:nvSpPr>
          <p:cNvPr id="1079" name="CasellaDiTesto 1078">
            <a:extLst>
              <a:ext uri="{FF2B5EF4-FFF2-40B4-BE49-F238E27FC236}">
                <a16:creationId xmlns:a16="http://schemas.microsoft.com/office/drawing/2014/main" id="{3B50C42E-08B8-320E-F95C-61132195D5AB}"/>
              </a:ext>
            </a:extLst>
          </p:cNvPr>
          <p:cNvSpPr txBox="1"/>
          <p:nvPr/>
        </p:nvSpPr>
        <p:spPr>
          <a:xfrm>
            <a:off x="1616109" y="863804"/>
            <a:ext cx="1538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Campione 1</a:t>
            </a:r>
          </a:p>
        </p:txBody>
      </p:sp>
      <p:sp>
        <p:nvSpPr>
          <p:cNvPr id="1080" name="CasellaDiTesto 1079">
            <a:extLst>
              <a:ext uri="{FF2B5EF4-FFF2-40B4-BE49-F238E27FC236}">
                <a16:creationId xmlns:a16="http://schemas.microsoft.com/office/drawing/2014/main" id="{A269B5D8-DC8B-917A-4308-14962DF14276}"/>
              </a:ext>
            </a:extLst>
          </p:cNvPr>
          <p:cNvSpPr txBox="1"/>
          <p:nvPr/>
        </p:nvSpPr>
        <p:spPr>
          <a:xfrm>
            <a:off x="5075467" y="863804"/>
            <a:ext cx="1538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Campione 2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43B6C40-A2A1-E4A8-34E2-525A40F6EF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6530" y="1117945"/>
            <a:ext cx="1237595" cy="193259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A97B552-DCBE-6DF8-DDBD-DAB8467EDCD6}"/>
              </a:ext>
            </a:extLst>
          </p:cNvPr>
          <p:cNvSpPr txBox="1"/>
          <p:nvPr/>
        </p:nvSpPr>
        <p:spPr>
          <a:xfrm>
            <a:off x="970770" y="4960568"/>
            <a:ext cx="2756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DUBBIO (che significa??)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FB24852-54B2-BB5C-D2DB-EFD1ED084A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496" y="3889314"/>
            <a:ext cx="5486400" cy="235267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F6C2F1F-6396-5841-F135-534F916202BC}"/>
              </a:ext>
            </a:extLst>
          </p:cNvPr>
          <p:cNvSpPr txBox="1"/>
          <p:nvPr/>
        </p:nvSpPr>
        <p:spPr>
          <a:xfrm>
            <a:off x="8979189" y="4960568"/>
            <a:ext cx="2350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% cellule mutate &lt; 1%</a:t>
            </a:r>
          </a:p>
        </p:txBody>
      </p:sp>
      <p:pic>
        <p:nvPicPr>
          <p:cNvPr id="2050" name="Picture 2" descr="QX600 Droplet Digital PCR System | SelectScience">
            <a:extLst>
              <a:ext uri="{FF2B5EF4-FFF2-40B4-BE49-F238E27FC236}">
                <a16:creationId xmlns:a16="http://schemas.microsoft.com/office/drawing/2014/main" id="{38AAB987-8819-38D9-5BC2-65E8D37E64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9" t="41351" r="2411" b="40329"/>
          <a:stretch/>
        </p:blipFill>
        <p:spPr bwMode="auto">
          <a:xfrm>
            <a:off x="9684258" y="185814"/>
            <a:ext cx="2218318" cy="59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EEFF1CF-E612-1A10-C797-5CD323FDC4B8}"/>
              </a:ext>
            </a:extLst>
          </p:cNvPr>
          <p:cNvSpPr txBox="1">
            <a:spLocks/>
          </p:cNvSpPr>
          <p:nvPr/>
        </p:nvSpPr>
        <p:spPr>
          <a:xfrm>
            <a:off x="176875" y="6285428"/>
            <a:ext cx="6994887" cy="3049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050" dirty="0">
                <a:solidFill>
                  <a:schemeClr val="tx1"/>
                </a:solidFill>
              </a:rPr>
              <a:t>Fiorenza </a:t>
            </a:r>
            <a:r>
              <a:rPr lang="it-IT" sz="1050" dirty="0" err="1">
                <a:solidFill>
                  <a:schemeClr val="tx1"/>
                </a:solidFill>
              </a:rPr>
              <a:t>Irushani</a:t>
            </a:r>
            <a:r>
              <a:rPr lang="it-IT" sz="1050" dirty="0">
                <a:solidFill>
                  <a:schemeClr val="tx1"/>
                </a:solidFill>
              </a:rPr>
              <a:t> Vanderwert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C569BBD-6857-2511-0DE5-52F69AB89904}"/>
              </a:ext>
            </a:extLst>
          </p:cNvPr>
          <p:cNvSpPr txBox="1">
            <a:spLocks/>
          </p:cNvSpPr>
          <p:nvPr/>
        </p:nvSpPr>
        <p:spPr>
          <a:xfrm>
            <a:off x="173189" y="6553012"/>
            <a:ext cx="7295512" cy="304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>
                <a:solidFill>
                  <a:schemeClr val="tx1"/>
                </a:solidFill>
              </a:rPr>
              <a:t>Giornata del Paziente 2025</a:t>
            </a:r>
          </a:p>
        </p:txBody>
      </p:sp>
    </p:spTree>
    <p:extLst>
      <p:ext uri="{BB962C8B-B14F-4D97-AF65-F5344CB8AC3E}">
        <p14:creationId xmlns:p14="http://schemas.microsoft.com/office/powerpoint/2010/main" val="284265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/>
      <a:lstStyle>
        <a:defPPr algn="l">
          <a:defRPr dirty="0" smtClean="0">
            <a:solidFill>
              <a:schemeClr val="bg1">
                <a:lumMod val="7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2156</TotalTime>
  <Words>541</Words>
  <Application>Microsoft Office PowerPoint</Application>
  <PresentationFormat>Widescreen</PresentationFormat>
  <Paragraphs>133</Paragraphs>
  <Slides>15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15</vt:i4>
      </vt:variant>
    </vt:vector>
  </HeadingPairs>
  <TitlesOfParts>
    <vt:vector size="25" baseType="lpstr">
      <vt:lpstr>Aptos</vt:lpstr>
      <vt:lpstr>Arial</vt:lpstr>
      <vt:lpstr>Calibri</vt:lpstr>
      <vt:lpstr>Calibri Light</vt:lpstr>
      <vt:lpstr>Calisto MT</vt:lpstr>
      <vt:lpstr>Cambria</vt:lpstr>
      <vt:lpstr>Lucida Calligraphy</vt:lpstr>
      <vt:lpstr>Wingdings</vt:lpstr>
      <vt:lpstr>Tema di Office</vt:lpstr>
      <vt:lpstr>1_Tema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Cosa fa il biologo all’interno di un laboratorio come il CRIMM?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UniSTEM 2023</dc:title>
  <dc:creator>Fiorenza Vanderwert</dc:creator>
  <cp:lastModifiedBy>Fiorenza Vanderwert</cp:lastModifiedBy>
  <cp:revision>23</cp:revision>
  <dcterms:created xsi:type="dcterms:W3CDTF">2023-03-03T09:34:02Z</dcterms:created>
  <dcterms:modified xsi:type="dcterms:W3CDTF">2025-05-16T10:21:10Z</dcterms:modified>
</cp:coreProperties>
</file>